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20" r:id="rId1"/>
  </p:sldMasterIdLst>
  <p:notesMasterIdLst>
    <p:notesMasterId r:id="rId18"/>
  </p:notesMasterIdLst>
  <p:sldIdLst>
    <p:sldId id="256" r:id="rId2"/>
    <p:sldId id="257" r:id="rId3"/>
    <p:sldId id="258" r:id="rId4"/>
    <p:sldId id="260" r:id="rId5"/>
    <p:sldId id="261" r:id="rId6"/>
    <p:sldId id="262" r:id="rId7"/>
    <p:sldId id="275" r:id="rId8"/>
    <p:sldId id="263" r:id="rId9"/>
    <p:sldId id="268" r:id="rId10"/>
    <p:sldId id="269" r:id="rId11"/>
    <p:sldId id="270" r:id="rId12"/>
    <p:sldId id="271" r:id="rId13"/>
    <p:sldId id="272" r:id="rId14"/>
    <p:sldId id="273" r:id="rId15"/>
    <p:sldId id="266" r:id="rId16"/>
    <p:sldId id="267" r:id="rId17"/>
  </p:sldIdLst>
  <p:sldSz cx="14630400" cy="8229600"/>
  <p:notesSz cx="8229600" cy="14630400"/>
  <p:embeddedFontLst>
    <p:embeddedFont>
      <p:font typeface="Cambria" panose="02040503050406030204" pitchFamily="18"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Javanese Text" panose="02000000000000000000" pitchFamily="2" charset="0"/>
      <p:regular r:id="rId27"/>
    </p:embeddedFont>
    <p:embeddedFont>
      <p:font typeface="Petrona Bold"/>
      <p:bold r:id="rId28"/>
    </p:embeddedFont>
    <p:embeddedFont>
      <p:font typeface="Source Serif Pro" panose="02040603050405020204" pitchFamily="18" charset="0"/>
      <p:regular r:id="rId29"/>
      <p:bold r:id="rId30"/>
      <p:italic r:id="rId31"/>
      <p:boldItalic r:id="rId32"/>
    </p:embeddedFont>
    <p:embeddedFont>
      <p:font typeface="Wingdings 3" panose="05040102010807070707" pitchFamily="18"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CEF"/>
    <a:srgbClr val="C5DEE5"/>
    <a:srgbClr val="C8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5" d="100"/>
          <a:sy n="85" d="100"/>
        </p:scale>
        <p:origin x="81"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tya Kushwaha" userId="6619af328b02aead" providerId="LiveId" clId="{2567F7A1-69B8-43D7-BE54-CD8ABD6E93E4}"/>
    <pc:docChg chg="modSld">
      <pc:chgData name="Sahitya Kushwaha" userId="6619af328b02aead" providerId="LiveId" clId="{2567F7A1-69B8-43D7-BE54-CD8ABD6E93E4}" dt="2025-04-15T15:10:43.267" v="0" actId="1076"/>
      <pc:docMkLst>
        <pc:docMk/>
      </pc:docMkLst>
      <pc:sldChg chg="modSp mod">
        <pc:chgData name="Sahitya Kushwaha" userId="6619af328b02aead" providerId="LiveId" clId="{2567F7A1-69B8-43D7-BE54-CD8ABD6E93E4}" dt="2025-04-15T15:10:43.267" v="0" actId="1076"/>
        <pc:sldMkLst>
          <pc:docMk/>
          <pc:sldMk cId="766085790" sldId="269"/>
        </pc:sldMkLst>
        <pc:spChg chg="mod">
          <ac:chgData name="Sahitya Kushwaha" userId="6619af328b02aead" providerId="LiveId" clId="{2567F7A1-69B8-43D7-BE54-CD8ABD6E93E4}" dt="2025-04-15T15:10:43.267" v="0" actId="1076"/>
          <ac:spMkLst>
            <pc:docMk/>
            <pc:sldMk cId="766085790" sldId="269"/>
            <ac:spMk id="16" creationId="{B4DE8CD2-3C4F-C911-85D4-FED56BCC4B2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14:23:43.85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1,'8713'0,"-9258"0,534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14:23:50.67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1,'7958'0,"-7936"0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14:23:55.55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1,'2909'0,"-2886"0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14:24:00.93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1,'2775'0,"-2754"0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14:24:02.32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1,'0'0,"3"0,6 0,7 0,6 0,2 0,4 0,1 0,0 0,-1 0,1 0,0 0,-1 0,-2 0,2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955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6D3B-C988-DFAD-431D-ACC087309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97C05-02DA-F8E6-2109-C81A9C888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D5DDA-7518-085D-A062-6F15DC9C6A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FD46A-9FF5-2C32-D9E4-E5A5C5145588}"/>
              </a:ext>
            </a:extLst>
          </p:cNvPr>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369512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C64DF-B4C5-2861-4E54-FC843F47F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3729F-E068-6C3D-2BB3-CFCB1FBAE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897C9-1B9F-87D3-2BFC-0C775701AF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7F2BB9-3533-1EF8-81AA-0122857FC42B}"/>
              </a:ext>
            </a:extLst>
          </p:cNvPr>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426648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71AA0-7095-824C-E571-F20D5D4A3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8A635-E4AF-C260-1AC4-518492288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6A9DD-23CB-1427-4575-99C102CFE2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9C9FD1-9CBE-2CEF-892A-5A14A5626178}"/>
              </a:ext>
            </a:extLst>
          </p:cNvPr>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84357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E5BC-D2C1-4782-692C-BCEE42A30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14E4D4-A2C1-658B-9FEC-DD67F32E6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B8D7E-348C-FEEC-F96D-D4DEDF070C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B8B704-14A3-FD4F-2B21-FE2279775AA7}"/>
              </a:ext>
            </a:extLst>
          </p:cNvPr>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3054862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1268D-85E3-CA23-FC32-116CE63D8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0E73F-78E0-44A1-21CB-20E5C883D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4EB21-5DDF-B0EA-F1D5-E4AF133A85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A9747A-33A2-BCBF-BB59-39DDA0371996}"/>
              </a:ext>
            </a:extLst>
          </p:cNvPr>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41084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A8E1A-73D6-047E-AC73-E732EE0C6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317EB-9B8A-83D5-E4E8-C8370D89A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64B64-AD0F-8999-3B8C-C6ECCC27B3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7AF5D-F258-3FE5-605F-4A410090AB5F}"/>
              </a:ext>
            </a:extLst>
          </p:cNvPr>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72198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8CEB3-A975-5362-266C-135610182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EABC3-468D-4228-F427-8420ED0A80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7AADE2-5192-2095-3C1D-F15B5CC324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36F33-06F9-859B-B3D0-7B4D46391CA2}"/>
              </a:ext>
            </a:extLst>
          </p:cNvPr>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45077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991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8421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0122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49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15646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2868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12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8298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032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8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57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3067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2130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7097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966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146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821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2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967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921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7830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6320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895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1383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80323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189"/>
            <a:ext cx="2828009" cy="8223715"/>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748872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2" r:id="rId20"/>
    <p:sldLayoutId id="2147483743" r:id="rId21"/>
    <p:sldLayoutId id="2147483744" r:id="rId22"/>
    <p:sldLayoutId id="2147483747" r:id="rId23"/>
    <p:sldLayoutId id="2147483748" r:id="rId24"/>
    <p:sldLayoutId id="2147483749" r:id="rId2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548640" rtl="0" eaLnBrk="1" latinLnBrk="0" hangingPunct="1">
        <a:spcBef>
          <a:spcPct val="0"/>
        </a:spcBef>
        <a:buNone/>
        <a:defRPr sz="432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customXml" Target="../ink/ink1.xm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customXml" Target="../ink/ink3.xml"/><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320641"/>
            <a:ext cx="6888361" cy="744260"/>
          </a:xfrm>
          <a:prstGeom prst="rect">
            <a:avLst/>
          </a:prstGeom>
          <a:noFill/>
          <a:ln/>
        </p:spPr>
        <p:txBody>
          <a:bodyPr wrap="none" lIns="0" tIns="0" rIns="0" bIns="0" rtlCol="0" anchor="t"/>
          <a:lstStyle/>
          <a:p>
            <a:pPr marL="0" indent="0">
              <a:lnSpc>
                <a:spcPts val="5850"/>
              </a:lnSpc>
              <a:buNone/>
            </a:pPr>
            <a:r>
              <a:rPr lang="en-US" sz="4650" b="1" u="sng" dirty="0">
                <a:solidFill>
                  <a:srgbClr val="000000"/>
                </a:solidFill>
                <a:latin typeface="Petrona Bold" pitchFamily="34" charset="0"/>
                <a:ea typeface="Petrona Bold" pitchFamily="34" charset="-122"/>
                <a:cs typeface="Petrona Bold" pitchFamily="34" charset="-120"/>
              </a:rPr>
              <a:t>Animal Detection System</a:t>
            </a:r>
            <a:endParaRPr lang="en-US" sz="4650" dirty="0"/>
          </a:p>
        </p:txBody>
      </p:sp>
      <p:sp>
        <p:nvSpPr>
          <p:cNvPr id="4" name="Text 1"/>
          <p:cNvSpPr/>
          <p:nvPr/>
        </p:nvSpPr>
        <p:spPr>
          <a:xfrm>
            <a:off x="4451390" y="2405063"/>
            <a:ext cx="93852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4451390" y="3108127"/>
            <a:ext cx="4763333" cy="595432"/>
          </a:xfrm>
          <a:prstGeom prst="rect">
            <a:avLst/>
          </a:prstGeom>
          <a:noFill/>
          <a:ln/>
        </p:spPr>
        <p:txBody>
          <a:bodyPr wrap="none" lIns="0" tIns="0" rIns="0" bIns="0" rtlCol="0" anchor="t"/>
          <a:lstStyle/>
          <a:p>
            <a:pPr marL="0" indent="0">
              <a:lnSpc>
                <a:spcPts val="4650"/>
              </a:lnSpc>
              <a:buNone/>
            </a:pPr>
            <a:r>
              <a:rPr lang="en-US" sz="3750" b="1" dirty="0">
                <a:solidFill>
                  <a:srgbClr val="000000"/>
                </a:solidFill>
                <a:latin typeface="Petrona Bold" pitchFamily="34" charset="0"/>
                <a:ea typeface="Petrona Bold" pitchFamily="34" charset="-122"/>
                <a:cs typeface="Petrona Bold" pitchFamily="34" charset="-120"/>
              </a:rPr>
              <a:t>Presented by:</a:t>
            </a:r>
            <a:endParaRPr lang="en-US" sz="3750" dirty="0"/>
          </a:p>
        </p:txBody>
      </p:sp>
      <p:sp>
        <p:nvSpPr>
          <p:cNvPr id="6" name="Text 3"/>
          <p:cNvSpPr/>
          <p:nvPr/>
        </p:nvSpPr>
        <p:spPr>
          <a:xfrm>
            <a:off x="4451390" y="4270534"/>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Sahitya Kushwaha</a:t>
            </a:r>
            <a:endParaRPr lang="en-US" sz="2800" dirty="0"/>
          </a:p>
        </p:txBody>
      </p:sp>
      <p:sp>
        <p:nvSpPr>
          <p:cNvPr id="7" name="Text 4"/>
          <p:cNvSpPr/>
          <p:nvPr/>
        </p:nvSpPr>
        <p:spPr>
          <a:xfrm>
            <a:off x="4451390" y="4943951"/>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(623195)</a:t>
            </a:r>
            <a:endParaRPr lang="en-US" sz="2800" dirty="0"/>
          </a:p>
        </p:txBody>
      </p:sp>
      <p:sp>
        <p:nvSpPr>
          <p:cNvPr id="8" name="Text 5"/>
          <p:cNvSpPr/>
          <p:nvPr/>
        </p:nvSpPr>
        <p:spPr>
          <a:xfrm>
            <a:off x="4451390" y="5617369"/>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II-B.Tech. (ECE)</a:t>
            </a:r>
            <a:endParaRPr lang="en-US" sz="2800" dirty="0"/>
          </a:p>
        </p:txBody>
      </p:sp>
      <p:sp>
        <p:nvSpPr>
          <p:cNvPr id="9" name="Text 6"/>
          <p:cNvSpPr/>
          <p:nvPr/>
        </p:nvSpPr>
        <p:spPr>
          <a:xfrm>
            <a:off x="9428321" y="4270534"/>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Parchuru Basheed</a:t>
            </a:r>
            <a:endParaRPr lang="en-US" sz="2800" dirty="0"/>
          </a:p>
        </p:txBody>
      </p:sp>
      <p:sp>
        <p:nvSpPr>
          <p:cNvPr id="10" name="Text 7"/>
          <p:cNvSpPr/>
          <p:nvPr/>
        </p:nvSpPr>
        <p:spPr>
          <a:xfrm>
            <a:off x="9428321" y="4943951"/>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(623193)</a:t>
            </a:r>
            <a:endParaRPr lang="en-US" sz="2800" dirty="0"/>
          </a:p>
        </p:txBody>
      </p:sp>
      <p:sp>
        <p:nvSpPr>
          <p:cNvPr id="11" name="Text 8"/>
          <p:cNvSpPr/>
          <p:nvPr/>
        </p:nvSpPr>
        <p:spPr>
          <a:xfrm>
            <a:off x="9428321" y="5617369"/>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II- B.Tech. (ECE)</a:t>
            </a:r>
            <a:endParaRPr lang="en-US" sz="2800" dirty="0"/>
          </a:p>
        </p:txBody>
      </p:sp>
      <p:sp>
        <p:nvSpPr>
          <p:cNvPr id="12" name="Text 9"/>
          <p:cNvSpPr/>
          <p:nvPr/>
        </p:nvSpPr>
        <p:spPr>
          <a:xfrm>
            <a:off x="4451390" y="6545937"/>
            <a:ext cx="93852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323D5-68E2-9B5A-FFBA-931561867ED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E815328-051F-02B1-BF2C-51EEA270FF2B}"/>
              </a:ext>
            </a:extLst>
          </p:cNvPr>
          <p:cNvSpPr/>
          <p:nvPr/>
        </p:nvSpPr>
        <p:spPr>
          <a:xfrm>
            <a:off x="12885745" y="7438615"/>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5A96EAD7-A5D1-93F0-26FE-8067799F46CD}"/>
              </a:ext>
            </a:extLst>
          </p:cNvPr>
          <p:cNvSpPr/>
          <p:nvPr/>
        </p:nvSpPr>
        <p:spPr>
          <a:xfrm>
            <a:off x="12885744" y="7438615"/>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80672D13-CA04-6770-6D26-A05A508D3F76}"/>
              </a:ext>
            </a:extLst>
          </p:cNvPr>
          <p:cNvSpPr txBox="1"/>
          <p:nvPr/>
        </p:nvSpPr>
        <p:spPr>
          <a:xfrm>
            <a:off x="8409112" y="1905675"/>
            <a:ext cx="5516951" cy="646331"/>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Twilio credentials allow the program to send SMS alerts to your phone when animals are detected.</a:t>
            </a:r>
            <a:endParaRPr lang="en-IN" dirty="0">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85F95E2B-B832-5D7C-4125-3936BC66E138}"/>
              </a:ext>
            </a:extLst>
          </p:cNvPr>
          <p:cNvSpPr txBox="1"/>
          <p:nvPr/>
        </p:nvSpPr>
        <p:spPr>
          <a:xfrm>
            <a:off x="8409111" y="3944088"/>
            <a:ext cx="5516951" cy="923330"/>
          </a:xfrm>
          <a:prstGeom prst="rect">
            <a:avLst/>
          </a:prstGeom>
          <a:noFill/>
        </p:spPr>
        <p:txBody>
          <a:bodyPr wrap="square" rtlCol="0">
            <a:spAutoFit/>
          </a:bodyPr>
          <a:lstStyle/>
          <a:p>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We start capturing video from the webcam and use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sent_labels</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to avoid sending repeated alerts for the same animal</a:t>
            </a:r>
            <a:endParaRPr lang="en-IN" dirty="0">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B4DE8CD2-3C4F-C911-85D4-FED56BCC4B20}"/>
              </a:ext>
            </a:extLst>
          </p:cNvPr>
          <p:cNvSpPr txBox="1"/>
          <p:nvPr/>
        </p:nvSpPr>
        <p:spPr>
          <a:xfrm>
            <a:off x="636713" y="1067590"/>
            <a:ext cx="5651889" cy="461665"/>
          </a:xfrm>
          <a:prstGeom prst="rect">
            <a:avLst/>
          </a:prstGeom>
          <a:noFill/>
        </p:spPr>
        <p:txBody>
          <a:bodyPr wrap="square" rtlCol="0">
            <a:spAutoFit/>
          </a:bodyPr>
          <a:lstStyle/>
          <a:p>
            <a:r>
              <a:rPr lang="en-GB" sz="2400" b="1" dirty="0">
                <a:latin typeface="Petrona Bold"/>
              </a:rPr>
              <a:t>3. Set Up Twilio SMS Client</a:t>
            </a:r>
            <a:endParaRPr lang="en-IN" sz="2400" b="1" dirty="0">
              <a:latin typeface="Petrona Bold"/>
            </a:endParaRPr>
          </a:p>
        </p:txBody>
      </p:sp>
      <p:sp>
        <p:nvSpPr>
          <p:cNvPr id="17" name="TextBox 16">
            <a:extLst>
              <a:ext uri="{FF2B5EF4-FFF2-40B4-BE49-F238E27FC236}">
                <a16:creationId xmlns:a16="http://schemas.microsoft.com/office/drawing/2014/main" id="{ED0DFFA2-DC2D-1ECC-1CEB-0ED20B8D7945}"/>
              </a:ext>
            </a:extLst>
          </p:cNvPr>
          <p:cNvSpPr txBox="1"/>
          <p:nvPr/>
        </p:nvSpPr>
        <p:spPr>
          <a:xfrm>
            <a:off x="664763" y="3482423"/>
            <a:ext cx="6369944" cy="461665"/>
          </a:xfrm>
          <a:prstGeom prst="rect">
            <a:avLst/>
          </a:prstGeom>
          <a:noFill/>
        </p:spPr>
        <p:txBody>
          <a:bodyPr wrap="square" rtlCol="0">
            <a:spAutoFit/>
          </a:bodyPr>
          <a:lstStyle/>
          <a:p>
            <a:r>
              <a:rPr lang="en-GB" sz="2400" b="1" dirty="0">
                <a:latin typeface="Petrona Bold"/>
                <a:ea typeface="Cambria" panose="02040503050406030204" pitchFamily="18" charset="0"/>
              </a:rPr>
              <a:t>4. Start Webcam and Prepare SMS Tracking</a:t>
            </a:r>
            <a:endParaRPr lang="en-IN" sz="2400" b="1" dirty="0">
              <a:latin typeface="Petrona Bold"/>
              <a:ea typeface="Cambria" panose="02040503050406030204" pitchFamily="18" charset="0"/>
            </a:endParaRPr>
          </a:p>
        </p:txBody>
      </p:sp>
      <p:sp>
        <p:nvSpPr>
          <p:cNvPr id="19" name="TextBox 18">
            <a:extLst>
              <a:ext uri="{FF2B5EF4-FFF2-40B4-BE49-F238E27FC236}">
                <a16:creationId xmlns:a16="http://schemas.microsoft.com/office/drawing/2014/main" id="{13A1844E-6749-E7E7-3D69-669463722A76}"/>
              </a:ext>
            </a:extLst>
          </p:cNvPr>
          <p:cNvSpPr txBox="1"/>
          <p:nvPr/>
        </p:nvSpPr>
        <p:spPr>
          <a:xfrm>
            <a:off x="8482040" y="5666424"/>
            <a:ext cx="5462192" cy="646331"/>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Continuously read frames from the webcam and run object detection using the YOLOv5 model.</a:t>
            </a:r>
            <a:endParaRPr lang="en-IN" dirty="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54E2B102-50A5-900F-F58D-01324C43AB8D}"/>
              </a:ext>
            </a:extLst>
          </p:cNvPr>
          <p:cNvSpPr txBox="1"/>
          <p:nvPr/>
        </p:nvSpPr>
        <p:spPr>
          <a:xfrm>
            <a:off x="692811" y="5016549"/>
            <a:ext cx="5595791" cy="461665"/>
          </a:xfrm>
          <a:prstGeom prst="rect">
            <a:avLst/>
          </a:prstGeom>
          <a:noFill/>
        </p:spPr>
        <p:txBody>
          <a:bodyPr wrap="square" rtlCol="0">
            <a:spAutoFit/>
          </a:bodyPr>
          <a:lstStyle/>
          <a:p>
            <a:r>
              <a:rPr lang="en-IN" sz="2400" b="1" dirty="0">
                <a:latin typeface="Petrona Bold"/>
              </a:rPr>
              <a:t>5. Real-Time Detection Loop</a:t>
            </a:r>
          </a:p>
        </p:txBody>
      </p:sp>
      <p:pic>
        <p:nvPicPr>
          <p:cNvPr id="22" name="Picture 21">
            <a:extLst>
              <a:ext uri="{FF2B5EF4-FFF2-40B4-BE49-F238E27FC236}">
                <a16:creationId xmlns:a16="http://schemas.microsoft.com/office/drawing/2014/main" id="{747619E1-6465-3142-6392-0EDD7FEBA0B8}"/>
              </a:ext>
            </a:extLst>
          </p:cNvPr>
          <p:cNvPicPr>
            <a:picLocks noChangeAspect="1"/>
          </p:cNvPicPr>
          <p:nvPr/>
        </p:nvPicPr>
        <p:blipFill>
          <a:blip r:embed="rId3"/>
          <a:stretch>
            <a:fillRect/>
          </a:stretch>
        </p:blipFill>
        <p:spPr>
          <a:xfrm>
            <a:off x="743300" y="1609005"/>
            <a:ext cx="5048287" cy="1571636"/>
          </a:xfrm>
          <a:prstGeom prst="rect">
            <a:avLst/>
          </a:prstGeom>
        </p:spPr>
      </p:pic>
      <p:pic>
        <p:nvPicPr>
          <p:cNvPr id="28" name="Picture 27">
            <a:extLst>
              <a:ext uri="{FF2B5EF4-FFF2-40B4-BE49-F238E27FC236}">
                <a16:creationId xmlns:a16="http://schemas.microsoft.com/office/drawing/2014/main" id="{382013B0-8918-53B6-4A7E-F95870AE2250}"/>
              </a:ext>
            </a:extLst>
          </p:cNvPr>
          <p:cNvPicPr>
            <a:picLocks noChangeAspect="1"/>
          </p:cNvPicPr>
          <p:nvPr/>
        </p:nvPicPr>
        <p:blipFill>
          <a:blip r:embed="rId4"/>
          <a:stretch>
            <a:fillRect/>
          </a:stretch>
        </p:blipFill>
        <p:spPr>
          <a:xfrm>
            <a:off x="737690" y="5689507"/>
            <a:ext cx="3610001" cy="1647837"/>
          </a:xfrm>
          <a:prstGeom prst="rect">
            <a:avLst/>
          </a:prstGeom>
        </p:spPr>
      </p:pic>
      <p:pic>
        <p:nvPicPr>
          <p:cNvPr id="30" name="Picture 29">
            <a:extLst>
              <a:ext uri="{FF2B5EF4-FFF2-40B4-BE49-F238E27FC236}">
                <a16:creationId xmlns:a16="http://schemas.microsoft.com/office/drawing/2014/main" id="{401BA21D-E86A-B93E-2B58-F7E64D3FE304}"/>
              </a:ext>
            </a:extLst>
          </p:cNvPr>
          <p:cNvPicPr>
            <a:picLocks noChangeAspect="1"/>
          </p:cNvPicPr>
          <p:nvPr/>
        </p:nvPicPr>
        <p:blipFill>
          <a:blip r:embed="rId5"/>
          <a:stretch>
            <a:fillRect/>
          </a:stretch>
        </p:blipFill>
        <p:spPr>
          <a:xfrm>
            <a:off x="737690" y="4075678"/>
            <a:ext cx="2562244" cy="704855"/>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568A7D4-64CF-7C18-1091-26357CCEA661}"/>
                  </a:ext>
                </a:extLst>
              </p14:cNvPr>
              <p14:cNvContentPartPr/>
              <p14:nvPr/>
            </p14:nvContentPartPr>
            <p14:xfrm>
              <a:off x="2400935" y="1970382"/>
              <a:ext cx="3137040" cy="360"/>
            </p14:xfrm>
          </p:contentPart>
        </mc:Choice>
        <mc:Fallback xmlns="">
          <p:pic>
            <p:nvPicPr>
              <p:cNvPr id="9" name="Ink 8">
                <a:extLst>
                  <a:ext uri="{FF2B5EF4-FFF2-40B4-BE49-F238E27FC236}">
                    <a16:creationId xmlns:a16="http://schemas.microsoft.com/office/drawing/2014/main" id="{E568A7D4-64CF-7C18-1091-26357CCEA661}"/>
                  </a:ext>
                </a:extLst>
              </p:cNvPr>
              <p:cNvPicPr/>
              <p:nvPr/>
            </p:nvPicPr>
            <p:blipFill>
              <a:blip r:embed="rId7"/>
              <a:stretch>
                <a:fillRect/>
              </a:stretch>
            </p:blipFill>
            <p:spPr>
              <a:xfrm>
                <a:off x="2346935" y="1862742"/>
                <a:ext cx="324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9AB7963-0A0C-7401-CD92-A7B8F89D45FD}"/>
                  </a:ext>
                </a:extLst>
              </p14:cNvPr>
              <p14:cNvContentPartPr/>
              <p14:nvPr/>
            </p14:nvContentPartPr>
            <p14:xfrm>
              <a:off x="2327855" y="2250822"/>
              <a:ext cx="2873520" cy="360"/>
            </p14:xfrm>
          </p:contentPart>
        </mc:Choice>
        <mc:Fallback xmlns="">
          <p:pic>
            <p:nvPicPr>
              <p:cNvPr id="12" name="Ink 11">
                <a:extLst>
                  <a:ext uri="{FF2B5EF4-FFF2-40B4-BE49-F238E27FC236}">
                    <a16:creationId xmlns:a16="http://schemas.microsoft.com/office/drawing/2014/main" id="{B9AB7963-0A0C-7401-CD92-A7B8F89D45FD}"/>
                  </a:ext>
                </a:extLst>
              </p:cNvPr>
              <p:cNvPicPr/>
              <p:nvPr/>
            </p:nvPicPr>
            <p:blipFill>
              <a:blip r:embed="rId9"/>
              <a:stretch>
                <a:fillRect/>
              </a:stretch>
            </p:blipFill>
            <p:spPr>
              <a:xfrm>
                <a:off x="2274215" y="2143182"/>
                <a:ext cx="2981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798498D-F352-F14F-7E8E-0C68BC6B8FDF}"/>
                  </a:ext>
                </a:extLst>
              </p14:cNvPr>
              <p14:cNvContentPartPr/>
              <p14:nvPr/>
            </p14:nvContentPartPr>
            <p14:xfrm>
              <a:off x="2585615" y="2480862"/>
              <a:ext cx="1055880" cy="360"/>
            </p14:xfrm>
          </p:contentPart>
        </mc:Choice>
        <mc:Fallback xmlns="">
          <p:pic>
            <p:nvPicPr>
              <p:cNvPr id="14" name="Ink 13">
                <a:extLst>
                  <a:ext uri="{FF2B5EF4-FFF2-40B4-BE49-F238E27FC236}">
                    <a16:creationId xmlns:a16="http://schemas.microsoft.com/office/drawing/2014/main" id="{F798498D-F352-F14F-7E8E-0C68BC6B8FDF}"/>
                  </a:ext>
                </a:extLst>
              </p:cNvPr>
              <p:cNvPicPr/>
              <p:nvPr/>
            </p:nvPicPr>
            <p:blipFill>
              <a:blip r:embed="rId11"/>
              <a:stretch>
                <a:fillRect/>
              </a:stretch>
            </p:blipFill>
            <p:spPr>
              <a:xfrm>
                <a:off x="2531975" y="2373222"/>
                <a:ext cx="1163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270022E8-7D20-2774-232F-E8CCA473C3A5}"/>
                  </a:ext>
                </a:extLst>
              </p14:cNvPr>
              <p14:cNvContentPartPr/>
              <p14:nvPr/>
            </p14:nvContentPartPr>
            <p14:xfrm>
              <a:off x="2883335" y="2682822"/>
              <a:ext cx="1006920" cy="360"/>
            </p14:xfrm>
          </p:contentPart>
        </mc:Choice>
        <mc:Fallback xmlns="">
          <p:pic>
            <p:nvPicPr>
              <p:cNvPr id="18" name="Ink 17">
                <a:extLst>
                  <a:ext uri="{FF2B5EF4-FFF2-40B4-BE49-F238E27FC236}">
                    <a16:creationId xmlns:a16="http://schemas.microsoft.com/office/drawing/2014/main" id="{270022E8-7D20-2774-232F-E8CCA473C3A5}"/>
                  </a:ext>
                </a:extLst>
              </p:cNvPr>
              <p:cNvPicPr/>
              <p:nvPr/>
            </p:nvPicPr>
            <p:blipFill>
              <a:blip r:embed="rId13"/>
              <a:stretch>
                <a:fillRect/>
              </a:stretch>
            </p:blipFill>
            <p:spPr>
              <a:xfrm>
                <a:off x="2829695" y="2575182"/>
                <a:ext cx="111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DD020511-5692-C14C-FF0F-17F7CDA95AAF}"/>
                  </a:ext>
                </a:extLst>
              </p14:cNvPr>
              <p14:cNvContentPartPr/>
              <p14:nvPr/>
            </p14:nvContentPartPr>
            <p14:xfrm>
              <a:off x="2782175" y="2682822"/>
              <a:ext cx="127440" cy="360"/>
            </p14:xfrm>
          </p:contentPart>
        </mc:Choice>
        <mc:Fallback xmlns="">
          <p:pic>
            <p:nvPicPr>
              <p:cNvPr id="21" name="Ink 20">
                <a:extLst>
                  <a:ext uri="{FF2B5EF4-FFF2-40B4-BE49-F238E27FC236}">
                    <a16:creationId xmlns:a16="http://schemas.microsoft.com/office/drawing/2014/main" id="{DD020511-5692-C14C-FF0F-17F7CDA95AAF}"/>
                  </a:ext>
                </a:extLst>
              </p:cNvPr>
              <p:cNvPicPr/>
              <p:nvPr/>
            </p:nvPicPr>
            <p:blipFill>
              <a:blip r:embed="rId15"/>
              <a:stretch>
                <a:fillRect/>
              </a:stretch>
            </p:blipFill>
            <p:spPr>
              <a:xfrm>
                <a:off x="2728175" y="2575182"/>
                <a:ext cx="235080" cy="216000"/>
              </a:xfrm>
              <a:prstGeom prst="rect">
                <a:avLst/>
              </a:prstGeom>
            </p:spPr>
          </p:pic>
        </mc:Fallback>
      </mc:AlternateContent>
    </p:spTree>
    <p:extLst>
      <p:ext uri="{BB962C8B-B14F-4D97-AF65-F5344CB8AC3E}">
        <p14:creationId xmlns:p14="http://schemas.microsoft.com/office/powerpoint/2010/main" val="766085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70A6B-EE99-6A7A-23AF-8C4D2AEF21A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0CAE20B-95D5-2F51-BE5A-2C5561B8B0CA}"/>
              </a:ext>
            </a:extLst>
          </p:cNvPr>
          <p:cNvSpPr/>
          <p:nvPr/>
        </p:nvSpPr>
        <p:spPr>
          <a:xfrm>
            <a:off x="12885745" y="7438615"/>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2C861C8D-461A-8161-3FB5-AFB36BD67F23}"/>
              </a:ext>
            </a:extLst>
          </p:cNvPr>
          <p:cNvSpPr/>
          <p:nvPr/>
        </p:nvSpPr>
        <p:spPr>
          <a:xfrm>
            <a:off x="12885744" y="7438615"/>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0DE47CF6-179F-3A23-CE96-9668B53FF233}"/>
              </a:ext>
            </a:extLst>
          </p:cNvPr>
          <p:cNvSpPr txBox="1"/>
          <p:nvPr/>
        </p:nvSpPr>
        <p:spPr>
          <a:xfrm>
            <a:off x="1241898" y="6262217"/>
            <a:ext cx="10608159" cy="646331"/>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Loop through each detected object. If it's an animal, draw a bounding box and label it. If it hasn't been alerted before, send an SMS.</a:t>
            </a:r>
            <a:endParaRPr lang="en-IN" dirty="0">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9A662D96-9AEF-B7E0-461D-68F00AEFC031}"/>
              </a:ext>
            </a:extLst>
          </p:cNvPr>
          <p:cNvSpPr txBox="1"/>
          <p:nvPr/>
        </p:nvSpPr>
        <p:spPr>
          <a:xfrm>
            <a:off x="715251" y="1067590"/>
            <a:ext cx="5651889"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etrona Bold"/>
              </a:rPr>
              <a:t>6. Check for Animals &amp; Send Alerts</a:t>
            </a:r>
            <a:endParaRPr kumimoji="0" lang="en-US" altLang="en-US" sz="2400" b="0" i="0" u="none" strike="noStrike" cap="none" normalizeH="0" baseline="0" dirty="0">
              <a:ln>
                <a:noFill/>
              </a:ln>
              <a:solidFill>
                <a:schemeClr val="tx1"/>
              </a:solidFill>
              <a:effectLst/>
              <a:latin typeface="Petrona Bold"/>
            </a:endParaRPr>
          </a:p>
        </p:txBody>
      </p:sp>
      <p:pic>
        <p:nvPicPr>
          <p:cNvPr id="6" name="Picture 5">
            <a:extLst>
              <a:ext uri="{FF2B5EF4-FFF2-40B4-BE49-F238E27FC236}">
                <a16:creationId xmlns:a16="http://schemas.microsoft.com/office/drawing/2014/main" id="{8A91384B-15E5-40A2-79D3-02CE15AAC853}"/>
              </a:ext>
            </a:extLst>
          </p:cNvPr>
          <p:cNvPicPr>
            <a:picLocks noChangeAspect="1"/>
          </p:cNvPicPr>
          <p:nvPr/>
        </p:nvPicPr>
        <p:blipFill>
          <a:blip r:embed="rId3"/>
          <a:stretch>
            <a:fillRect/>
          </a:stretch>
        </p:blipFill>
        <p:spPr>
          <a:xfrm>
            <a:off x="715251" y="1862133"/>
            <a:ext cx="11230057" cy="4067205"/>
          </a:xfrm>
          <a:prstGeom prst="rect">
            <a:avLst/>
          </a:prstGeom>
        </p:spPr>
      </p:pic>
    </p:spTree>
    <p:extLst>
      <p:ext uri="{BB962C8B-B14F-4D97-AF65-F5344CB8AC3E}">
        <p14:creationId xmlns:p14="http://schemas.microsoft.com/office/powerpoint/2010/main" val="329549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D0B8B-2C96-A9A7-E45B-BD37B2615E6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179FC72-544C-23D5-13A2-76273D669EF5}"/>
              </a:ext>
            </a:extLst>
          </p:cNvPr>
          <p:cNvSpPr/>
          <p:nvPr/>
        </p:nvSpPr>
        <p:spPr>
          <a:xfrm>
            <a:off x="12885745" y="7438615"/>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926D608D-0DD1-AFE3-9AE5-3D540D368E66}"/>
              </a:ext>
            </a:extLst>
          </p:cNvPr>
          <p:cNvSpPr/>
          <p:nvPr/>
        </p:nvSpPr>
        <p:spPr>
          <a:xfrm>
            <a:off x="12885744" y="7438615"/>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80B0BE17-ACA8-F4A7-424D-B54BEF787304}"/>
              </a:ext>
            </a:extLst>
          </p:cNvPr>
          <p:cNvSpPr txBox="1"/>
          <p:nvPr/>
        </p:nvSpPr>
        <p:spPr>
          <a:xfrm>
            <a:off x="8280085" y="1905675"/>
            <a:ext cx="5516951" cy="923330"/>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Show the live feed with detections. Press 'Q' to exit the loop. Clean up webcam and windows after you're done.</a:t>
            </a:r>
            <a:endParaRPr lang="en-IN" dirty="0">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9A313A1A-5BFC-A6BB-6A21-696CEBAA2B98}"/>
              </a:ext>
            </a:extLst>
          </p:cNvPr>
          <p:cNvSpPr txBox="1"/>
          <p:nvPr/>
        </p:nvSpPr>
        <p:spPr>
          <a:xfrm>
            <a:off x="664763" y="1067590"/>
            <a:ext cx="5651889"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2400" b="1" u="sng" dirty="0">
                <a:latin typeface="Petrona Bold"/>
              </a:rPr>
              <a:t>7. Display Video Feed &amp; Exit on ‘Q’</a:t>
            </a:r>
            <a:endParaRPr kumimoji="0" lang="en-US" altLang="en-US" sz="2400" b="1" i="0" u="sng" strike="noStrike" cap="none" normalizeH="0" baseline="0" dirty="0">
              <a:ln>
                <a:noFill/>
              </a:ln>
              <a:solidFill>
                <a:schemeClr val="tx1"/>
              </a:solidFill>
              <a:effectLst/>
              <a:latin typeface="Petrona Bold"/>
            </a:endParaRPr>
          </a:p>
        </p:txBody>
      </p:sp>
      <p:pic>
        <p:nvPicPr>
          <p:cNvPr id="5" name="Picture 4">
            <a:extLst>
              <a:ext uri="{FF2B5EF4-FFF2-40B4-BE49-F238E27FC236}">
                <a16:creationId xmlns:a16="http://schemas.microsoft.com/office/drawing/2014/main" id="{D7B590ED-8825-7D84-3B96-EE59D3E7ABDD}"/>
              </a:ext>
            </a:extLst>
          </p:cNvPr>
          <p:cNvPicPr>
            <a:picLocks noChangeAspect="1"/>
          </p:cNvPicPr>
          <p:nvPr/>
        </p:nvPicPr>
        <p:blipFill>
          <a:blip r:embed="rId3"/>
          <a:stretch>
            <a:fillRect/>
          </a:stretch>
        </p:blipFill>
        <p:spPr>
          <a:xfrm>
            <a:off x="664763" y="1905675"/>
            <a:ext cx="3924329" cy="1428760"/>
          </a:xfrm>
          <a:prstGeom prst="rect">
            <a:avLst/>
          </a:prstGeom>
        </p:spPr>
      </p:pic>
    </p:spTree>
    <p:extLst>
      <p:ext uri="{BB962C8B-B14F-4D97-AF65-F5344CB8AC3E}">
        <p14:creationId xmlns:p14="http://schemas.microsoft.com/office/powerpoint/2010/main" val="1433480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C6C2D-8141-DC46-14B9-8755BFE7EE2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628F98-22FE-83CA-3A80-FBAA4438018D}"/>
              </a:ext>
            </a:extLst>
          </p:cNvPr>
          <p:cNvSpPr/>
          <p:nvPr/>
        </p:nvSpPr>
        <p:spPr>
          <a:xfrm>
            <a:off x="12885745" y="7438615"/>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5408E7A-21E7-44BC-99AF-2CBB7E3066C6}"/>
              </a:ext>
            </a:extLst>
          </p:cNvPr>
          <p:cNvSpPr/>
          <p:nvPr/>
        </p:nvSpPr>
        <p:spPr>
          <a:xfrm>
            <a:off x="12885744" y="7438615"/>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extBox 1">
            <a:extLst>
              <a:ext uri="{FF2B5EF4-FFF2-40B4-BE49-F238E27FC236}">
                <a16:creationId xmlns:a16="http://schemas.microsoft.com/office/drawing/2014/main" id="{95457A16-CF5B-3477-4EEB-5AE4FCB68705}"/>
              </a:ext>
            </a:extLst>
          </p:cNvPr>
          <p:cNvSpPr txBox="1"/>
          <p:nvPr/>
        </p:nvSpPr>
        <p:spPr>
          <a:xfrm>
            <a:off x="908790" y="684854"/>
            <a:ext cx="6097870" cy="707886"/>
          </a:xfrm>
          <a:prstGeom prst="rect">
            <a:avLst/>
          </a:prstGeom>
          <a:noFill/>
        </p:spPr>
        <p:txBody>
          <a:bodyPr wrap="square" rtlCol="0">
            <a:spAutoFit/>
          </a:bodyPr>
          <a:lstStyle/>
          <a:p>
            <a:r>
              <a:rPr lang="en-GB" sz="4000" b="1" dirty="0">
                <a:latin typeface="Petrona Bold"/>
              </a:rPr>
              <a:t>Code Simulation Results</a:t>
            </a:r>
            <a:endParaRPr lang="en-IN" sz="4000" b="1" dirty="0">
              <a:latin typeface="Petrona Bold"/>
            </a:endParaRPr>
          </a:p>
        </p:txBody>
      </p:sp>
      <p:pic>
        <p:nvPicPr>
          <p:cNvPr id="9" name="Picture 8">
            <a:extLst>
              <a:ext uri="{FF2B5EF4-FFF2-40B4-BE49-F238E27FC236}">
                <a16:creationId xmlns:a16="http://schemas.microsoft.com/office/drawing/2014/main" id="{FB2BEC30-46AD-1266-4ED2-23E2D1A9B73C}"/>
              </a:ext>
            </a:extLst>
          </p:cNvPr>
          <p:cNvPicPr>
            <a:picLocks noChangeAspect="1"/>
          </p:cNvPicPr>
          <p:nvPr/>
        </p:nvPicPr>
        <p:blipFill>
          <a:blip r:embed="rId3"/>
          <a:stretch>
            <a:fillRect/>
          </a:stretch>
        </p:blipFill>
        <p:spPr>
          <a:xfrm>
            <a:off x="1043421" y="1392739"/>
            <a:ext cx="11842322" cy="6655245"/>
          </a:xfrm>
          <a:prstGeom prst="rect">
            <a:avLst/>
          </a:prstGeom>
        </p:spPr>
      </p:pic>
    </p:spTree>
    <p:extLst>
      <p:ext uri="{BB962C8B-B14F-4D97-AF65-F5344CB8AC3E}">
        <p14:creationId xmlns:p14="http://schemas.microsoft.com/office/powerpoint/2010/main" val="1640088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5E35B-5D01-A0D6-7A1A-147A0A0A905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7D6B30D-70FB-F62B-0902-9B8D844BECB9}"/>
              </a:ext>
            </a:extLst>
          </p:cNvPr>
          <p:cNvSpPr/>
          <p:nvPr/>
        </p:nvSpPr>
        <p:spPr>
          <a:xfrm>
            <a:off x="12885745" y="7438615"/>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C578F2C6-D7BC-A8E0-50C9-CD73DD615CB1}"/>
              </a:ext>
            </a:extLst>
          </p:cNvPr>
          <p:cNvSpPr/>
          <p:nvPr/>
        </p:nvSpPr>
        <p:spPr>
          <a:xfrm>
            <a:off x="12885744" y="7438615"/>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extBox 1">
            <a:extLst>
              <a:ext uri="{FF2B5EF4-FFF2-40B4-BE49-F238E27FC236}">
                <a16:creationId xmlns:a16="http://schemas.microsoft.com/office/drawing/2014/main" id="{BB41EAA9-BD5F-FE7D-854A-A6D6253FC19D}"/>
              </a:ext>
            </a:extLst>
          </p:cNvPr>
          <p:cNvSpPr txBox="1"/>
          <p:nvPr/>
        </p:nvSpPr>
        <p:spPr>
          <a:xfrm>
            <a:off x="908790" y="684854"/>
            <a:ext cx="6097870" cy="707886"/>
          </a:xfrm>
          <a:prstGeom prst="rect">
            <a:avLst/>
          </a:prstGeom>
          <a:noFill/>
        </p:spPr>
        <p:txBody>
          <a:bodyPr wrap="square" rtlCol="0">
            <a:spAutoFit/>
          </a:bodyPr>
          <a:lstStyle/>
          <a:p>
            <a:r>
              <a:rPr lang="en-GB" sz="4000" b="1" dirty="0">
                <a:latin typeface="Petrona Bold"/>
              </a:rPr>
              <a:t>Code Simulation Results</a:t>
            </a:r>
            <a:endParaRPr lang="en-IN" sz="4000" b="1" dirty="0">
              <a:latin typeface="Petrona Bold"/>
            </a:endParaRPr>
          </a:p>
        </p:txBody>
      </p:sp>
      <p:pic>
        <p:nvPicPr>
          <p:cNvPr id="4" name="Picture 3">
            <a:extLst>
              <a:ext uri="{FF2B5EF4-FFF2-40B4-BE49-F238E27FC236}">
                <a16:creationId xmlns:a16="http://schemas.microsoft.com/office/drawing/2014/main" id="{D6FA5961-E1E9-7398-0247-3D6AAC98A5ED}"/>
              </a:ext>
            </a:extLst>
          </p:cNvPr>
          <p:cNvPicPr>
            <a:picLocks noChangeAspect="1"/>
          </p:cNvPicPr>
          <p:nvPr/>
        </p:nvPicPr>
        <p:blipFill>
          <a:blip r:embed="rId3"/>
          <a:stretch>
            <a:fillRect/>
          </a:stretch>
        </p:blipFill>
        <p:spPr>
          <a:xfrm>
            <a:off x="2038906" y="1856849"/>
            <a:ext cx="3837637" cy="5967722"/>
          </a:xfrm>
          <a:prstGeom prst="rect">
            <a:avLst/>
          </a:prstGeom>
        </p:spPr>
      </p:pic>
      <p:sp>
        <p:nvSpPr>
          <p:cNvPr id="3" name="TextBox 2">
            <a:extLst>
              <a:ext uri="{FF2B5EF4-FFF2-40B4-BE49-F238E27FC236}">
                <a16:creationId xmlns:a16="http://schemas.microsoft.com/office/drawing/2014/main" id="{96F484A2-7734-FC13-AF58-618F88530E69}"/>
              </a:ext>
            </a:extLst>
          </p:cNvPr>
          <p:cNvSpPr txBox="1"/>
          <p:nvPr/>
        </p:nvSpPr>
        <p:spPr>
          <a:xfrm>
            <a:off x="7921060" y="3696869"/>
            <a:ext cx="5004896" cy="523220"/>
          </a:xfrm>
          <a:prstGeom prst="rect">
            <a:avLst/>
          </a:prstGeom>
          <a:noFill/>
        </p:spPr>
        <p:txBody>
          <a:bodyPr wrap="none" rtlCol="0">
            <a:spAutoFit/>
          </a:bodyPr>
          <a:lstStyle/>
          <a:p>
            <a:r>
              <a:rPr lang="en-GB" sz="2800" b="1" dirty="0">
                <a:latin typeface="Javanese Text" panose="02000000000000000000" pitchFamily="2" charset="0"/>
              </a:rPr>
              <a:t>SMS Alert on Animal Detection</a:t>
            </a:r>
            <a:endParaRPr lang="en-IN" sz="2800" b="1" dirty="0">
              <a:latin typeface="Javanese Text" panose="02000000000000000000" pitchFamily="2" charset="0"/>
            </a:endParaRPr>
          </a:p>
        </p:txBody>
      </p:sp>
      <p:sp>
        <p:nvSpPr>
          <p:cNvPr id="5" name="Rectangle 4">
            <a:extLst>
              <a:ext uri="{FF2B5EF4-FFF2-40B4-BE49-F238E27FC236}">
                <a16:creationId xmlns:a16="http://schemas.microsoft.com/office/drawing/2014/main" id="{5E35E0DF-C103-8770-34E8-502C08382111}"/>
              </a:ext>
            </a:extLst>
          </p:cNvPr>
          <p:cNvSpPr/>
          <p:nvPr/>
        </p:nvSpPr>
        <p:spPr>
          <a:xfrm>
            <a:off x="2038906" y="6529826"/>
            <a:ext cx="3837637" cy="101492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Tree>
    <p:extLst>
      <p:ext uri="{BB962C8B-B14F-4D97-AF65-F5344CB8AC3E}">
        <p14:creationId xmlns:p14="http://schemas.microsoft.com/office/powerpoint/2010/main" val="30351453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95303"/>
            <a:ext cx="6034088"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Enhancements</a:t>
            </a:r>
            <a:endParaRPr lang="en-US" sz="4650" dirty="0"/>
          </a:p>
        </p:txBody>
      </p:sp>
      <p:sp>
        <p:nvSpPr>
          <p:cNvPr id="3" name="Shape 1"/>
          <p:cNvSpPr/>
          <p:nvPr/>
        </p:nvSpPr>
        <p:spPr>
          <a:xfrm>
            <a:off x="793790" y="2805633"/>
            <a:ext cx="4196358" cy="1702832"/>
          </a:xfrm>
          <a:prstGeom prst="roundRect">
            <a:avLst>
              <a:gd name="adj" fmla="val 5595"/>
            </a:avLst>
          </a:prstGeom>
          <a:solidFill>
            <a:srgbClr val="CCEEFF"/>
          </a:solidFill>
          <a:ln w="7620">
            <a:solidFill>
              <a:srgbClr val="B2D4E5"/>
            </a:solidFill>
            <a:prstDash val="solid"/>
          </a:ln>
        </p:spPr>
      </p:sp>
      <p:sp>
        <p:nvSpPr>
          <p:cNvPr id="4" name="Text 2"/>
          <p:cNvSpPr/>
          <p:nvPr/>
        </p:nvSpPr>
        <p:spPr>
          <a:xfrm>
            <a:off x="1028224" y="286055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rPr>
              <a:t>Prototype</a:t>
            </a:r>
            <a:endParaRPr lang="en-US" sz="2300" dirty="0"/>
          </a:p>
        </p:txBody>
      </p:sp>
      <p:sp>
        <p:nvSpPr>
          <p:cNvPr id="5" name="Text 3"/>
          <p:cNvSpPr/>
          <p:nvPr/>
        </p:nvSpPr>
        <p:spPr>
          <a:xfrm>
            <a:off x="1028224" y="3368711"/>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Build a hardware-based prototype for the project.</a:t>
            </a:r>
            <a:endParaRPr lang="en-US" sz="1750" dirty="0"/>
          </a:p>
        </p:txBody>
      </p:sp>
      <p:sp>
        <p:nvSpPr>
          <p:cNvPr id="6" name="Shape 4"/>
          <p:cNvSpPr/>
          <p:nvPr/>
        </p:nvSpPr>
        <p:spPr>
          <a:xfrm>
            <a:off x="793790" y="5603481"/>
            <a:ext cx="4196358" cy="1702832"/>
          </a:xfrm>
          <a:prstGeom prst="roundRect">
            <a:avLst>
              <a:gd name="adj" fmla="val 5595"/>
            </a:avLst>
          </a:prstGeom>
          <a:solidFill>
            <a:srgbClr val="CCEEFF"/>
          </a:solidFill>
          <a:ln w="7620">
            <a:solidFill>
              <a:srgbClr val="B2D4E5"/>
            </a:solidFill>
            <a:prstDash val="solid"/>
          </a:ln>
        </p:spPr>
        <p:txBody>
          <a:bodyPr/>
          <a:lstStyle/>
          <a:p>
            <a:endParaRPr lang="en-IN" dirty="0"/>
          </a:p>
        </p:txBody>
      </p:sp>
      <p:sp>
        <p:nvSpPr>
          <p:cNvPr id="7" name="Text 5"/>
          <p:cNvSpPr/>
          <p:nvPr/>
        </p:nvSpPr>
        <p:spPr>
          <a:xfrm>
            <a:off x="1028223" y="5674818"/>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Accuracy</a:t>
            </a:r>
            <a:endParaRPr lang="en-US" sz="2300" dirty="0"/>
          </a:p>
        </p:txBody>
      </p:sp>
      <p:sp>
        <p:nvSpPr>
          <p:cNvPr id="8" name="Text 6"/>
          <p:cNvSpPr/>
          <p:nvPr/>
        </p:nvSpPr>
        <p:spPr>
          <a:xfrm>
            <a:off x="1028223" y="6313698"/>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Improve accuracy by using larger training datasets.</a:t>
            </a:r>
            <a:endParaRPr lang="en-US" sz="1750" dirty="0"/>
          </a:p>
        </p:txBody>
      </p:sp>
      <p:sp>
        <p:nvSpPr>
          <p:cNvPr id="9" name="Shape 7"/>
          <p:cNvSpPr/>
          <p:nvPr/>
        </p:nvSpPr>
        <p:spPr>
          <a:xfrm>
            <a:off x="9237405" y="5603481"/>
            <a:ext cx="4196358" cy="1702832"/>
          </a:xfrm>
          <a:prstGeom prst="roundRect">
            <a:avLst>
              <a:gd name="adj" fmla="val 5595"/>
            </a:avLst>
          </a:prstGeom>
          <a:solidFill>
            <a:srgbClr val="CCEEFF"/>
          </a:solidFill>
          <a:ln w="7620">
            <a:solidFill>
              <a:srgbClr val="B2D4E5"/>
            </a:solidFill>
            <a:prstDash val="solid"/>
          </a:ln>
        </p:spPr>
        <p:txBody>
          <a:bodyPr/>
          <a:lstStyle/>
          <a:p>
            <a:endParaRPr lang="en-IN" dirty="0"/>
          </a:p>
        </p:txBody>
      </p:sp>
      <p:sp>
        <p:nvSpPr>
          <p:cNvPr id="10" name="Text 8"/>
          <p:cNvSpPr/>
          <p:nvPr/>
        </p:nvSpPr>
        <p:spPr>
          <a:xfrm>
            <a:off x="9471840" y="5765297"/>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Power</a:t>
            </a:r>
            <a:endParaRPr lang="en-US" sz="2300" dirty="0"/>
          </a:p>
        </p:txBody>
      </p:sp>
      <p:sp>
        <p:nvSpPr>
          <p:cNvPr id="11" name="Text 9"/>
          <p:cNvSpPr/>
          <p:nvPr/>
        </p:nvSpPr>
        <p:spPr>
          <a:xfrm>
            <a:off x="9471840" y="6273455"/>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Explore solar power and battery solutions.</a:t>
            </a:r>
            <a:endParaRPr lang="en-US" sz="1750" dirty="0"/>
          </a:p>
        </p:txBody>
      </p:sp>
      <p:sp>
        <p:nvSpPr>
          <p:cNvPr id="12" name="Rectangle 11">
            <a:extLst>
              <a:ext uri="{FF2B5EF4-FFF2-40B4-BE49-F238E27FC236}">
                <a16:creationId xmlns:a16="http://schemas.microsoft.com/office/drawing/2014/main" id="{0A33F241-AC28-4FE6-56B6-38643D0EFD81}"/>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2B844453-6B83-B222-19E3-DD1A7F3800D1}"/>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Shape 1">
            <a:extLst>
              <a:ext uri="{FF2B5EF4-FFF2-40B4-BE49-F238E27FC236}">
                <a16:creationId xmlns:a16="http://schemas.microsoft.com/office/drawing/2014/main" id="{5201CF3F-DF3B-374F-D785-087DFFD21111}"/>
              </a:ext>
            </a:extLst>
          </p:cNvPr>
          <p:cNvSpPr/>
          <p:nvPr/>
        </p:nvSpPr>
        <p:spPr>
          <a:xfrm>
            <a:off x="9237405" y="2805633"/>
            <a:ext cx="4196358" cy="1702832"/>
          </a:xfrm>
          <a:prstGeom prst="roundRect">
            <a:avLst>
              <a:gd name="adj" fmla="val 5595"/>
            </a:avLst>
          </a:prstGeom>
          <a:solidFill>
            <a:srgbClr val="CCEEFF"/>
          </a:solidFill>
          <a:ln w="7620">
            <a:solidFill>
              <a:srgbClr val="B2D4E5"/>
            </a:solidFill>
            <a:prstDash val="solid"/>
          </a:ln>
        </p:spPr>
      </p:sp>
      <p:sp>
        <p:nvSpPr>
          <p:cNvPr id="16" name="Text 2">
            <a:extLst>
              <a:ext uri="{FF2B5EF4-FFF2-40B4-BE49-F238E27FC236}">
                <a16:creationId xmlns:a16="http://schemas.microsoft.com/office/drawing/2014/main" id="{0E5FE1B7-9E40-2409-A995-B418F1F446CD}"/>
              </a:ext>
            </a:extLst>
          </p:cNvPr>
          <p:cNvSpPr/>
          <p:nvPr/>
        </p:nvSpPr>
        <p:spPr>
          <a:xfrm>
            <a:off x="9628914" y="286055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Weather</a:t>
            </a:r>
            <a:endParaRPr lang="en-US" sz="2300" dirty="0"/>
          </a:p>
        </p:txBody>
      </p:sp>
      <p:sp>
        <p:nvSpPr>
          <p:cNvPr id="17" name="Text 3">
            <a:extLst>
              <a:ext uri="{FF2B5EF4-FFF2-40B4-BE49-F238E27FC236}">
                <a16:creationId xmlns:a16="http://schemas.microsoft.com/office/drawing/2014/main" id="{2E4FB32D-CC48-24EA-2EBA-323D650E5380}"/>
              </a:ext>
            </a:extLst>
          </p:cNvPr>
          <p:cNvSpPr/>
          <p:nvPr/>
        </p:nvSpPr>
        <p:spPr>
          <a:xfrm>
            <a:off x="9628914" y="3368711"/>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Build a weather-resistant enclosure to protect components.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361003" y="2828330"/>
            <a:ext cx="11908393" cy="1488519"/>
          </a:xfrm>
          <a:prstGeom prst="rect">
            <a:avLst/>
          </a:prstGeom>
          <a:noFill/>
          <a:ln/>
        </p:spPr>
        <p:txBody>
          <a:bodyPr wrap="none" lIns="0" tIns="0" rIns="0" bIns="0" rtlCol="0" anchor="t"/>
          <a:lstStyle/>
          <a:p>
            <a:pPr marL="0" indent="0" algn="ctr">
              <a:lnSpc>
                <a:spcPts val="11700"/>
              </a:lnSpc>
              <a:buNone/>
            </a:pPr>
            <a:r>
              <a:rPr lang="en-US" sz="9350" b="1" u="sng" dirty="0">
                <a:solidFill>
                  <a:srgbClr val="000000"/>
                </a:solidFill>
                <a:latin typeface="Petrona Bold" pitchFamily="34" charset="0"/>
                <a:ea typeface="Petrona Bold" pitchFamily="34" charset="-122"/>
                <a:cs typeface="Petrona Bold" pitchFamily="34" charset="-120"/>
              </a:rPr>
              <a:t>Thank You</a:t>
            </a:r>
            <a:endParaRPr lang="en-US" sz="9350" dirty="0"/>
          </a:p>
        </p:txBody>
      </p:sp>
      <p:sp>
        <p:nvSpPr>
          <p:cNvPr id="3" name="Text 1"/>
          <p:cNvSpPr/>
          <p:nvPr/>
        </p:nvSpPr>
        <p:spPr>
          <a:xfrm>
            <a:off x="793790" y="465701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Open to questions.</a:t>
            </a:r>
            <a:endParaRPr lang="en-US" sz="4650" dirty="0"/>
          </a:p>
        </p:txBody>
      </p:sp>
      <p:sp>
        <p:nvSpPr>
          <p:cNvPr id="4" name="Rectangle 3">
            <a:extLst>
              <a:ext uri="{FF2B5EF4-FFF2-40B4-BE49-F238E27FC236}">
                <a16:creationId xmlns:a16="http://schemas.microsoft.com/office/drawing/2014/main" id="{4DE9D5EE-7361-566D-73CF-349A9A427E41}"/>
              </a:ext>
            </a:extLst>
          </p:cNvPr>
          <p:cNvSpPr/>
          <p:nvPr/>
        </p:nvSpPr>
        <p:spPr>
          <a:xfrm>
            <a:off x="12885747" y="7792034"/>
            <a:ext cx="1621237" cy="31976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19F1920E-403D-1642-8D6C-276D4AC7AAD6}"/>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9989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a:t>
            </a:r>
            <a:endParaRPr lang="en-US" sz="4650" dirty="0"/>
          </a:p>
        </p:txBody>
      </p:sp>
      <p:sp>
        <p:nvSpPr>
          <p:cNvPr id="4" name="Shape 1"/>
          <p:cNvSpPr/>
          <p:nvPr/>
        </p:nvSpPr>
        <p:spPr>
          <a:xfrm>
            <a:off x="6280190" y="3084314"/>
            <a:ext cx="7556421" cy="3145274"/>
          </a:xfrm>
          <a:prstGeom prst="roundRect">
            <a:avLst>
              <a:gd name="adj" fmla="val 3029"/>
            </a:avLst>
          </a:prstGeom>
          <a:solidFill>
            <a:srgbClr val="CCEEFF"/>
          </a:solidFill>
          <a:ln w="7620">
            <a:solidFill>
              <a:srgbClr val="B2D4E5"/>
            </a:solidFill>
            <a:prstDash val="solid"/>
          </a:ln>
        </p:spPr>
      </p:sp>
      <p:sp>
        <p:nvSpPr>
          <p:cNvPr id="5" name="Text 2"/>
          <p:cNvSpPr/>
          <p:nvPr/>
        </p:nvSpPr>
        <p:spPr>
          <a:xfrm>
            <a:off x="6514624" y="3318748"/>
            <a:ext cx="7087553"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Our project focuses on enhancing safety for both humans and wildlife through the development of an automated animal detection system. This system is designed to identify potentially hazardous animals and send real-time alerts to nearby residents so that they can be cautious.</a:t>
            </a:r>
            <a:endParaRPr lang="en-US" sz="1750" dirty="0"/>
          </a:p>
        </p:txBody>
      </p:sp>
      <p:sp>
        <p:nvSpPr>
          <p:cNvPr id="6" name="Text 3"/>
          <p:cNvSpPr/>
          <p:nvPr/>
        </p:nvSpPr>
        <p:spPr>
          <a:xfrm>
            <a:off x="6514624" y="4906447"/>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 This project combines the versatility of Raspberry Pi with the power of Python to create a cost-effective and efficient solution for wildlife monitoring, conservation efforts, and even home security. </a:t>
            </a:r>
            <a:endParaRPr lang="en-US" sz="1750" dirty="0"/>
          </a:p>
        </p:txBody>
      </p:sp>
      <p:sp>
        <p:nvSpPr>
          <p:cNvPr id="7" name="Rectangle 6">
            <a:extLst>
              <a:ext uri="{FF2B5EF4-FFF2-40B4-BE49-F238E27FC236}">
                <a16:creationId xmlns:a16="http://schemas.microsoft.com/office/drawing/2014/main" id="{254BE7F2-7258-4EFE-0C5C-6C0B52C3BBA5}"/>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8B6DDC14-0070-B5E8-432B-30A1266A5E5D}"/>
              </a:ext>
            </a:extLst>
          </p:cNvPr>
          <p:cNvSpPr/>
          <p:nvPr/>
        </p:nvSpPr>
        <p:spPr>
          <a:xfrm>
            <a:off x="12885746" y="7792034"/>
            <a:ext cx="1621237" cy="319760"/>
          </a:xfrm>
          <a:prstGeom prst="rect">
            <a:avLst/>
          </a:prstGeom>
          <a:solidFill>
            <a:srgbClr val="C8E0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07940" y="1766104"/>
            <a:ext cx="5292923"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Motivation for the Project</a:t>
            </a:r>
            <a:endParaRPr lang="en-US" sz="4650" dirty="0"/>
          </a:p>
        </p:txBody>
      </p:sp>
      <p:sp>
        <p:nvSpPr>
          <p:cNvPr id="3" name="Text 1"/>
          <p:cNvSpPr/>
          <p:nvPr/>
        </p:nvSpPr>
        <p:spPr>
          <a:xfrm>
            <a:off x="1032206" y="3481436"/>
            <a:ext cx="5368657" cy="4159133"/>
          </a:xfrm>
          <a:prstGeom prst="rect">
            <a:avLst/>
          </a:prstGeom>
          <a:noFill/>
          <a:ln/>
        </p:spPr>
        <p:txBody>
          <a:bodyPr wrap="square" lIns="0" tIns="0" rIns="0" bIns="0" rtlCol="0" anchor="t"/>
          <a:lstStyle/>
          <a:p>
            <a:pPr>
              <a:lnSpc>
                <a:spcPts val="2850"/>
              </a:lnSpc>
            </a:pPr>
            <a:r>
              <a:rPr lang="en-US" sz="1750" dirty="0">
                <a:solidFill>
                  <a:srgbClr val="272525"/>
                </a:solidFill>
                <a:latin typeface="Source Serif Pro" pitchFamily="34" charset="0"/>
                <a:ea typeface="Source Serif Pro" pitchFamily="34" charset="-122"/>
                <a:cs typeface="Source Serif Pro" pitchFamily="34" charset="-120"/>
              </a:rPr>
              <a:t>As human populations grow, conflicts with wildlife increase, leading to safety risks and economic losses.</a:t>
            </a:r>
          </a:p>
          <a:p>
            <a:pPr>
              <a:lnSpc>
                <a:spcPts val="2850"/>
              </a:lnSpc>
            </a:pPr>
            <a:endParaRPr lang="en-US" sz="1750" dirty="0">
              <a:solidFill>
                <a:srgbClr val="272525"/>
              </a:solidFill>
              <a:latin typeface="Source Serif Pro" pitchFamily="34" charset="0"/>
              <a:ea typeface="Source Serif Pro" pitchFamily="34" charset="-122"/>
              <a:cs typeface="Source Serif Pro" pitchFamily="34" charset="-120"/>
            </a:endParaRPr>
          </a:p>
          <a:p>
            <a:pPr>
              <a:lnSpc>
                <a:spcPts val="2850"/>
              </a:lnSpc>
            </a:pPr>
            <a:r>
              <a:rPr lang="en-US" sz="1750" dirty="0">
                <a:solidFill>
                  <a:srgbClr val="272525"/>
                </a:solidFill>
                <a:latin typeface="Source Serif Pro" pitchFamily="34" charset="0"/>
                <a:ea typeface="Source Serif Pro" pitchFamily="34" charset="-122"/>
                <a:cs typeface="Source Serif Pro" pitchFamily="34" charset="-120"/>
              </a:rPr>
              <a:t> A smart Animal Detection System using Raspberry Pi and Python can mitigate these issues efficiently and affordably.</a:t>
            </a:r>
          </a:p>
          <a:p>
            <a:pPr>
              <a:lnSpc>
                <a:spcPts val="2850"/>
              </a:lnSpc>
            </a:pPr>
            <a:endParaRPr lang="en-US" sz="1750" dirty="0">
              <a:solidFill>
                <a:srgbClr val="272525"/>
              </a:solidFill>
              <a:latin typeface="Source Serif Pro" pitchFamily="34" charset="0"/>
              <a:ea typeface="Source Serif Pro" pitchFamily="34" charset="-122"/>
            </a:endParaRPr>
          </a:p>
          <a:p>
            <a:pPr>
              <a:lnSpc>
                <a:spcPts val="2850"/>
              </a:lnSpc>
            </a:pPr>
            <a:r>
              <a:rPr lang="en-US" sz="1750" dirty="0">
                <a:solidFill>
                  <a:srgbClr val="272525"/>
                </a:solidFill>
                <a:latin typeface="Source Serif Pro" pitchFamily="34" charset="0"/>
                <a:ea typeface="Source Serif Pro" pitchFamily="34" charset="-122"/>
                <a:cs typeface="Source Serif Pro" pitchFamily="34" charset="-120"/>
              </a:rPr>
              <a:t>This project leverages technology for a practical, low-cost solution to enhance human-wildlife coexistence.</a:t>
            </a:r>
            <a:endParaRPr lang="en-US" sz="1750" dirty="0"/>
          </a:p>
          <a:p>
            <a:pPr>
              <a:lnSpc>
                <a:spcPts val="2850"/>
              </a:lnSpc>
            </a:pPr>
            <a:endParaRPr lang="en-US" sz="1750" dirty="0"/>
          </a:p>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 </a:t>
            </a:r>
            <a:endParaRPr lang="en-US" sz="1750" dirty="0"/>
          </a:p>
        </p:txBody>
      </p:sp>
      <p:sp>
        <p:nvSpPr>
          <p:cNvPr id="5" name="Text 3"/>
          <p:cNvSpPr/>
          <p:nvPr/>
        </p:nvSpPr>
        <p:spPr>
          <a:xfrm>
            <a:off x="1107940" y="6066999"/>
            <a:ext cx="5292923"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6" name="Image 0" descr="preencoded.png"/>
          <p:cNvPicPr>
            <a:picLocks noChangeAspect="1"/>
          </p:cNvPicPr>
          <p:nvPr/>
        </p:nvPicPr>
        <p:blipFill>
          <a:blip r:embed="rId3"/>
          <a:stretch>
            <a:fillRect/>
          </a:stretch>
        </p:blipFill>
        <p:spPr>
          <a:xfrm>
            <a:off x="6950666" y="1280396"/>
            <a:ext cx="7196376" cy="5859423"/>
          </a:xfrm>
          <a:prstGeom prst="rect">
            <a:avLst/>
          </a:prstGeom>
        </p:spPr>
      </p:pic>
      <p:sp>
        <p:nvSpPr>
          <p:cNvPr id="7" name="Rectangle 6">
            <a:extLst>
              <a:ext uri="{FF2B5EF4-FFF2-40B4-BE49-F238E27FC236}">
                <a16:creationId xmlns:a16="http://schemas.microsoft.com/office/drawing/2014/main" id="{CCFAB9A1-297E-50CF-8364-691DA981E76D}"/>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BF0251DB-375D-433A-0DFA-A3EC4C93C1DC}"/>
              </a:ext>
            </a:extLst>
          </p:cNvPr>
          <p:cNvSpPr/>
          <p:nvPr/>
        </p:nvSpPr>
        <p:spPr>
          <a:xfrm>
            <a:off x="12885747" y="7792034"/>
            <a:ext cx="1621237" cy="319760"/>
          </a:xfrm>
          <a:prstGeom prst="rect">
            <a:avLst/>
          </a:prstGeom>
          <a:solidFill>
            <a:srgbClr val="C5DEE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 name="Rectangle 8">
            <a:extLst>
              <a:ext uri="{FF2B5EF4-FFF2-40B4-BE49-F238E27FC236}">
                <a16:creationId xmlns:a16="http://schemas.microsoft.com/office/drawing/2014/main" id="{9663A987-D891-5670-D92E-797D926D2869}"/>
              </a:ext>
            </a:extLst>
          </p:cNvPr>
          <p:cNvSpPr/>
          <p:nvPr/>
        </p:nvSpPr>
        <p:spPr>
          <a:xfrm>
            <a:off x="12885746" y="7792034"/>
            <a:ext cx="1621237" cy="319760"/>
          </a:xfrm>
          <a:prstGeom prst="rect">
            <a:avLst/>
          </a:prstGeom>
          <a:solidFill>
            <a:srgbClr val="C8E0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522974" y="2235589"/>
            <a:ext cx="4919186" cy="3181112"/>
          </a:xfrm>
          <a:prstGeom prst="rect">
            <a:avLst/>
          </a:prstGeom>
        </p:spPr>
      </p:pic>
      <p:sp>
        <p:nvSpPr>
          <p:cNvPr id="4" name="Text 0"/>
          <p:cNvSpPr/>
          <p:nvPr/>
        </p:nvSpPr>
        <p:spPr>
          <a:xfrm>
            <a:off x="793790" y="2276951"/>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Why Raspberry Pi?</a:t>
            </a:r>
            <a:endParaRPr lang="en-US" sz="4650" dirty="0"/>
          </a:p>
        </p:txBody>
      </p:sp>
      <p:sp>
        <p:nvSpPr>
          <p:cNvPr id="5" name="Text 1"/>
          <p:cNvSpPr/>
          <p:nvPr/>
        </p:nvSpPr>
        <p:spPr>
          <a:xfrm>
            <a:off x="793790" y="335576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Raspberry Pi is a low-cost, versatile computer. It is small size and has low power consumption. It supports numerous interfaces and programming languages. This makes it perfect for custom applications.</a:t>
            </a:r>
            <a:endParaRPr lang="en-US" sz="1750" dirty="0"/>
          </a:p>
        </p:txBody>
      </p:sp>
      <p:sp>
        <p:nvSpPr>
          <p:cNvPr id="6" name="Text 2"/>
          <p:cNvSpPr/>
          <p:nvPr/>
        </p:nvSpPr>
        <p:spPr>
          <a:xfrm>
            <a:off x="793790" y="470523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72525"/>
                </a:solidFill>
                <a:latin typeface="Source Serif Pro" pitchFamily="34" charset="0"/>
                <a:ea typeface="Source Serif Pro" pitchFamily="34" charset="-122"/>
                <a:cs typeface="Source Serif Pro" pitchFamily="34" charset="-120"/>
              </a:rPr>
              <a:t>Environmental Monitoring.</a:t>
            </a:r>
            <a:endParaRPr lang="en-US" sz="1750" dirty="0"/>
          </a:p>
        </p:txBody>
      </p:sp>
      <p:sp>
        <p:nvSpPr>
          <p:cNvPr id="7" name="Text 3"/>
          <p:cNvSpPr/>
          <p:nvPr/>
        </p:nvSpPr>
        <p:spPr>
          <a:xfrm>
            <a:off x="793790" y="5147429"/>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72525"/>
                </a:solidFill>
                <a:latin typeface="Source Serif Pro" pitchFamily="34" charset="0"/>
                <a:ea typeface="Source Serif Pro" pitchFamily="34" charset="-122"/>
                <a:cs typeface="Source Serif Pro" pitchFamily="34" charset="-120"/>
              </a:rPr>
              <a:t>Home Automation.</a:t>
            </a:r>
            <a:endParaRPr lang="en-US" sz="1750" dirty="0"/>
          </a:p>
        </p:txBody>
      </p:sp>
      <p:sp>
        <p:nvSpPr>
          <p:cNvPr id="8" name="Text 4"/>
          <p:cNvSpPr/>
          <p:nvPr/>
        </p:nvSpPr>
        <p:spPr>
          <a:xfrm>
            <a:off x="793790" y="5589627"/>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72525"/>
                </a:solidFill>
                <a:latin typeface="Source Serif Pro" pitchFamily="34" charset="0"/>
                <a:ea typeface="Source Serif Pro" pitchFamily="34" charset="-122"/>
                <a:cs typeface="Source Serif Pro" pitchFamily="34" charset="-120"/>
              </a:rPr>
              <a:t>Security Systems.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39121"/>
            <a:ext cx="6281142"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Hardware Components</a:t>
            </a:r>
            <a:endParaRPr lang="en-US" sz="4650" dirty="0"/>
          </a:p>
        </p:txBody>
      </p:sp>
      <p:pic>
        <p:nvPicPr>
          <p:cNvPr id="3" name="Image 0" descr="preencoded.png"/>
          <p:cNvPicPr>
            <a:picLocks noChangeAspect="1"/>
          </p:cNvPicPr>
          <p:nvPr/>
        </p:nvPicPr>
        <p:blipFill>
          <a:blip r:embed="rId3"/>
          <a:stretch>
            <a:fillRect/>
          </a:stretch>
        </p:blipFill>
        <p:spPr>
          <a:xfrm>
            <a:off x="793790" y="2776657"/>
            <a:ext cx="566976" cy="566976"/>
          </a:xfrm>
          <a:prstGeom prst="rect">
            <a:avLst/>
          </a:prstGeom>
        </p:spPr>
      </p:pic>
      <p:sp>
        <p:nvSpPr>
          <p:cNvPr id="4" name="Text 1"/>
          <p:cNvSpPr/>
          <p:nvPr/>
        </p:nvSpPr>
        <p:spPr>
          <a:xfrm>
            <a:off x="1587579" y="2737009"/>
            <a:ext cx="462760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Motion Sensor (Ultrasonic or PIR)</a:t>
            </a:r>
            <a:endParaRPr lang="en-US" sz="2300" dirty="0"/>
          </a:p>
        </p:txBody>
      </p:sp>
      <p:sp>
        <p:nvSpPr>
          <p:cNvPr id="5" name="Text 2"/>
          <p:cNvSpPr/>
          <p:nvPr/>
        </p:nvSpPr>
        <p:spPr>
          <a:xfrm>
            <a:off x="1587579" y="3245168"/>
            <a:ext cx="5557480"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Source Serif Pro" pitchFamily="34" charset="0"/>
                <a:ea typeface="Source Serif Pro" pitchFamily="34" charset="-122"/>
                <a:cs typeface="Source Serif Pro" pitchFamily="34" charset="-120"/>
              </a:rPr>
              <a:t>When motion is detected, the system triggers an alert. </a:t>
            </a:r>
            <a:endParaRPr lang="en-US" sz="1750" dirty="0"/>
          </a:p>
        </p:txBody>
      </p:sp>
      <p:sp>
        <p:nvSpPr>
          <p:cNvPr id="6" name="Text 3"/>
          <p:cNvSpPr/>
          <p:nvPr/>
        </p:nvSpPr>
        <p:spPr>
          <a:xfrm>
            <a:off x="1587579" y="4050268"/>
            <a:ext cx="5557480"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Source Serif Pro" pitchFamily="34" charset="0"/>
                <a:ea typeface="Source Serif Pro" pitchFamily="34" charset="-122"/>
                <a:cs typeface="Source Serif Pro" pitchFamily="34" charset="-120"/>
              </a:rPr>
              <a:t>Cost-effective and easy to integrate with the Raspberry Pi.</a:t>
            </a:r>
            <a:endParaRPr lang="en-US" sz="1750" dirty="0"/>
          </a:p>
        </p:txBody>
      </p:sp>
      <p:pic>
        <p:nvPicPr>
          <p:cNvPr id="7" name="Image 1" descr="preencoded.png"/>
          <p:cNvPicPr>
            <a:picLocks noChangeAspect="1"/>
          </p:cNvPicPr>
          <p:nvPr/>
        </p:nvPicPr>
        <p:blipFill>
          <a:blip r:embed="rId4"/>
          <a:stretch>
            <a:fillRect/>
          </a:stretch>
        </p:blipFill>
        <p:spPr>
          <a:xfrm>
            <a:off x="7485221" y="2776657"/>
            <a:ext cx="566976" cy="566976"/>
          </a:xfrm>
          <a:prstGeom prst="rect">
            <a:avLst/>
          </a:prstGeom>
        </p:spPr>
      </p:pic>
      <p:sp>
        <p:nvSpPr>
          <p:cNvPr id="8" name="Text 4"/>
          <p:cNvSpPr/>
          <p:nvPr/>
        </p:nvSpPr>
        <p:spPr>
          <a:xfrm>
            <a:off x="8279011" y="27370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Camera</a:t>
            </a:r>
            <a:endParaRPr lang="en-US" sz="2300" dirty="0"/>
          </a:p>
        </p:txBody>
      </p:sp>
      <p:sp>
        <p:nvSpPr>
          <p:cNvPr id="9" name="Text 5"/>
          <p:cNvSpPr/>
          <p:nvPr/>
        </p:nvSpPr>
        <p:spPr>
          <a:xfrm>
            <a:off x="8279011" y="3245168"/>
            <a:ext cx="555759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High-resolution camera module for clear image capture. e.g. Raspberry Pi camera module V2</a:t>
            </a:r>
            <a:endParaRPr lang="en-US" sz="1750" dirty="0"/>
          </a:p>
        </p:txBody>
      </p:sp>
      <p:pic>
        <p:nvPicPr>
          <p:cNvPr id="10" name="Image 2" descr="preencoded.png"/>
          <p:cNvPicPr>
            <a:picLocks noChangeAspect="1"/>
          </p:cNvPicPr>
          <p:nvPr/>
        </p:nvPicPr>
        <p:blipFill>
          <a:blip r:embed="rId5"/>
          <a:stretch>
            <a:fillRect/>
          </a:stretch>
        </p:blipFill>
        <p:spPr>
          <a:xfrm>
            <a:off x="793790" y="5496163"/>
            <a:ext cx="566976" cy="566976"/>
          </a:xfrm>
          <a:prstGeom prst="rect">
            <a:avLst/>
          </a:prstGeom>
        </p:spPr>
      </p:pic>
      <p:sp>
        <p:nvSpPr>
          <p:cNvPr id="11" name="Text 6"/>
          <p:cNvSpPr/>
          <p:nvPr/>
        </p:nvSpPr>
        <p:spPr>
          <a:xfrm>
            <a:off x="1587579" y="545651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Storage</a:t>
            </a:r>
            <a:endParaRPr lang="en-US" sz="2300" dirty="0"/>
          </a:p>
        </p:txBody>
      </p:sp>
      <p:sp>
        <p:nvSpPr>
          <p:cNvPr id="12" name="Text 7"/>
          <p:cNvSpPr/>
          <p:nvPr/>
        </p:nvSpPr>
        <p:spPr>
          <a:xfrm>
            <a:off x="1587579" y="5964674"/>
            <a:ext cx="555748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Source Serif Pro" pitchFamily="34" charset="0"/>
                <a:ea typeface="Source Serif Pro" pitchFamily="34" charset="-122"/>
                <a:cs typeface="Source Serif Pro" pitchFamily="34" charset="-120"/>
              </a:rPr>
              <a:t>High-capacity SD card to store captured images for further processing. </a:t>
            </a:r>
            <a:endParaRPr lang="en-US" sz="1750" dirty="0"/>
          </a:p>
        </p:txBody>
      </p:sp>
      <p:sp>
        <p:nvSpPr>
          <p:cNvPr id="13" name="Rectangle 12">
            <a:extLst>
              <a:ext uri="{FF2B5EF4-FFF2-40B4-BE49-F238E27FC236}">
                <a16:creationId xmlns:a16="http://schemas.microsoft.com/office/drawing/2014/main" id="{EA09DDFE-5342-0D35-6322-000A76B4C225}"/>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D0033862-4FF8-D2A1-7431-8B0071BA218B}"/>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44848"/>
            <a:ext cx="5993011"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Software Components</a:t>
            </a:r>
            <a:endParaRPr lang="en-US" sz="4650" dirty="0"/>
          </a:p>
        </p:txBody>
      </p:sp>
      <p:sp>
        <p:nvSpPr>
          <p:cNvPr id="3" name="Text 1"/>
          <p:cNvSpPr/>
          <p:nvPr/>
        </p:nvSpPr>
        <p:spPr>
          <a:xfrm>
            <a:off x="793790" y="2842736"/>
            <a:ext cx="13042821" cy="725805"/>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272525"/>
                </a:solidFill>
                <a:latin typeface="Source Serif Pro" pitchFamily="34" charset="0"/>
                <a:ea typeface="Source Serif Pro" pitchFamily="34" charset="-122"/>
                <a:cs typeface="Source Serif Pro" pitchFamily="34" charset="-120"/>
              </a:rPr>
              <a:t>Raspberry Pi OS: </a:t>
            </a:r>
            <a:r>
              <a:rPr lang="en-US" sz="1750" dirty="0">
                <a:solidFill>
                  <a:srgbClr val="272525"/>
                </a:solidFill>
                <a:latin typeface="Source Serif Pro" pitchFamily="34" charset="0"/>
                <a:ea typeface="Source Serif Pro" pitchFamily="34" charset="-122"/>
                <a:cs typeface="Source Serif Pro" pitchFamily="34" charset="-120"/>
              </a:rPr>
              <a:t>A Linux-based OS optimized for Raspberry Pi, providing a user-friendly environment to interact with hardware and run programs. Install it using the Raspberry Pi Imager tool.</a:t>
            </a:r>
            <a:endParaRPr lang="en-US" sz="1750" dirty="0"/>
          </a:p>
        </p:txBody>
      </p:sp>
      <p:sp>
        <p:nvSpPr>
          <p:cNvPr id="4" name="Text 2"/>
          <p:cNvSpPr/>
          <p:nvPr/>
        </p:nvSpPr>
        <p:spPr>
          <a:xfrm>
            <a:off x="793790" y="3647837"/>
            <a:ext cx="13042821" cy="725805"/>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272525"/>
                </a:solidFill>
                <a:latin typeface="Source Serif Pro" pitchFamily="34" charset="0"/>
                <a:ea typeface="Source Serif Pro" pitchFamily="34" charset="-122"/>
                <a:cs typeface="Source Serif Pro" pitchFamily="34" charset="-120"/>
              </a:rPr>
              <a:t>Python:</a:t>
            </a:r>
            <a:r>
              <a:rPr lang="en-US" sz="1750" dirty="0">
                <a:solidFill>
                  <a:srgbClr val="272525"/>
                </a:solidFill>
                <a:latin typeface="Source Serif Pro" pitchFamily="34" charset="0"/>
                <a:ea typeface="Source Serif Pro" pitchFamily="34" charset="-122"/>
                <a:cs typeface="Source Serif Pro" pitchFamily="34" charset="-120"/>
              </a:rPr>
              <a:t> Primary language for controlling sensors, interfacing with hardware (e.g., ultrasonic sensor), and implementing the machine learning model for animal detection.</a:t>
            </a:r>
            <a:endParaRPr lang="en-US" sz="1750" dirty="0"/>
          </a:p>
        </p:txBody>
      </p:sp>
      <p:sp>
        <p:nvSpPr>
          <p:cNvPr id="5" name="Text 3"/>
          <p:cNvSpPr/>
          <p:nvPr/>
        </p:nvSpPr>
        <p:spPr>
          <a:xfrm>
            <a:off x="793790" y="445293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272525"/>
                </a:solidFill>
                <a:latin typeface="Source Serif Pro" pitchFamily="34" charset="0"/>
                <a:ea typeface="Source Serif Pro" pitchFamily="34" charset="-122"/>
                <a:cs typeface="Source Serif Pro" pitchFamily="34" charset="-120"/>
              </a:rPr>
              <a:t>OpenCV:</a:t>
            </a:r>
            <a:r>
              <a:rPr lang="en-US" sz="1750" dirty="0">
                <a:solidFill>
                  <a:srgbClr val="272525"/>
                </a:solidFill>
                <a:latin typeface="Source Serif Pro" pitchFamily="34" charset="0"/>
                <a:ea typeface="Source Serif Pro" pitchFamily="34" charset="-122"/>
                <a:cs typeface="Source Serif Pro" pitchFamily="34" charset="-120"/>
              </a:rPr>
              <a:t> For image processing and handling webcam input.</a:t>
            </a:r>
            <a:endParaRPr lang="en-US" sz="1750" dirty="0"/>
          </a:p>
        </p:txBody>
      </p:sp>
      <p:sp>
        <p:nvSpPr>
          <p:cNvPr id="6" name="Text 4"/>
          <p:cNvSpPr/>
          <p:nvPr/>
        </p:nvSpPr>
        <p:spPr>
          <a:xfrm>
            <a:off x="793790" y="489513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272525"/>
                </a:solidFill>
                <a:latin typeface="Source Serif Pro" pitchFamily="34" charset="0"/>
                <a:ea typeface="Source Serif Pro" pitchFamily="34" charset="-122"/>
                <a:cs typeface="Source Serif Pro" pitchFamily="34" charset="-120"/>
              </a:rPr>
              <a:t>PyTorch:</a:t>
            </a:r>
            <a:r>
              <a:rPr lang="en-US" sz="1750" dirty="0">
                <a:solidFill>
                  <a:srgbClr val="272525"/>
                </a:solidFill>
                <a:latin typeface="Source Serif Pro" pitchFamily="34" charset="0"/>
                <a:ea typeface="Source Serif Pro" pitchFamily="34" charset="-122"/>
                <a:cs typeface="Source Serif Pro" pitchFamily="34" charset="-120"/>
              </a:rPr>
              <a:t> For running the Convolutional Neural Network (CNN) model to detect and classify animals.</a:t>
            </a:r>
            <a:endParaRPr lang="en-US" sz="1750" dirty="0"/>
          </a:p>
        </p:txBody>
      </p:sp>
      <p:sp>
        <p:nvSpPr>
          <p:cNvPr id="9" name="Text 7"/>
          <p:cNvSpPr/>
          <p:nvPr/>
        </p:nvSpPr>
        <p:spPr>
          <a:xfrm>
            <a:off x="793789" y="533733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dirty="0">
                <a:solidFill>
                  <a:srgbClr val="272525"/>
                </a:solidFill>
                <a:latin typeface="Source Serif Pro" pitchFamily="34" charset="0"/>
                <a:ea typeface="Source Serif Pro" pitchFamily="34" charset="-122"/>
                <a:cs typeface="Source Serif Pro" pitchFamily="34" charset="-120"/>
              </a:rPr>
              <a:t>Twilio API:</a:t>
            </a:r>
            <a:r>
              <a:rPr lang="en-US" sz="1750" dirty="0">
                <a:solidFill>
                  <a:srgbClr val="272525"/>
                </a:solidFill>
                <a:latin typeface="Source Serif Pro" pitchFamily="34" charset="0"/>
                <a:ea typeface="Source Serif Pro" pitchFamily="34" charset="-122"/>
                <a:cs typeface="Source Serif Pro" pitchFamily="34" charset="-120"/>
              </a:rPr>
              <a:t> To send SMS alerts when an animal is detected, helping notify relevant personnel.</a:t>
            </a:r>
            <a:endParaRPr lang="en-US" sz="1750" dirty="0"/>
          </a:p>
        </p:txBody>
      </p:sp>
      <p:sp>
        <p:nvSpPr>
          <p:cNvPr id="10" name="Rectangle 9">
            <a:extLst>
              <a:ext uri="{FF2B5EF4-FFF2-40B4-BE49-F238E27FC236}">
                <a16:creationId xmlns:a16="http://schemas.microsoft.com/office/drawing/2014/main" id="{4F66F2D4-BDC3-08BE-17B7-162F625C25B4}"/>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4392FF76-2387-2BD2-2474-570E4DA8ECBB}"/>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717D4-DB72-3C68-1F20-9630EDDC0B9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BFBB028-7549-3FA8-6E55-9095817FA68F}"/>
              </a:ext>
            </a:extLst>
          </p:cNvPr>
          <p:cNvSpPr/>
          <p:nvPr/>
        </p:nvSpPr>
        <p:spPr>
          <a:xfrm>
            <a:off x="3688455" y="1100696"/>
            <a:ext cx="5993011" cy="744260"/>
          </a:xfrm>
          <a:prstGeom prst="rect">
            <a:avLst/>
          </a:prstGeom>
          <a:noFill/>
          <a:ln/>
        </p:spPr>
        <p:txBody>
          <a:bodyPr wrap="none" lIns="0" tIns="0" rIns="0" bIns="0" rtlCol="0" anchor="t"/>
          <a:lstStyle/>
          <a:p>
            <a:pPr marL="0" indent="0">
              <a:lnSpc>
                <a:spcPts val="5850"/>
              </a:lnSpc>
              <a:buNone/>
            </a:pPr>
            <a:r>
              <a:rPr lang="en-US" sz="4650" b="1" u="sng" dirty="0">
                <a:solidFill>
                  <a:srgbClr val="000000"/>
                </a:solidFill>
                <a:latin typeface="Petrona Bold" pitchFamily="34" charset="0"/>
                <a:ea typeface="Petrona Bold" pitchFamily="34" charset="-122"/>
              </a:rPr>
              <a:t>C	IRCUIT DIAGRAM</a:t>
            </a:r>
            <a:endParaRPr lang="en-US" sz="4650" u="sng" dirty="0"/>
          </a:p>
        </p:txBody>
      </p:sp>
      <p:sp>
        <p:nvSpPr>
          <p:cNvPr id="10" name="Rectangle 9">
            <a:extLst>
              <a:ext uri="{FF2B5EF4-FFF2-40B4-BE49-F238E27FC236}">
                <a16:creationId xmlns:a16="http://schemas.microsoft.com/office/drawing/2014/main" id="{C637F5CC-33FD-C5B3-DBB8-BD662BE342CF}"/>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11B0D6D-2621-A2DB-9DBB-AF66D599EB3D}"/>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8" name="Picture 7">
            <a:extLst>
              <a:ext uri="{FF2B5EF4-FFF2-40B4-BE49-F238E27FC236}">
                <a16:creationId xmlns:a16="http://schemas.microsoft.com/office/drawing/2014/main" id="{4335A43E-69BD-0397-79E6-94E2CB801C19}"/>
              </a:ext>
            </a:extLst>
          </p:cNvPr>
          <p:cNvPicPr>
            <a:picLocks noChangeAspect="1"/>
          </p:cNvPicPr>
          <p:nvPr/>
        </p:nvPicPr>
        <p:blipFill>
          <a:blip r:embed="rId3"/>
          <a:stretch>
            <a:fillRect/>
          </a:stretch>
        </p:blipFill>
        <p:spPr>
          <a:xfrm>
            <a:off x="3231254" y="2392609"/>
            <a:ext cx="6799096" cy="5399425"/>
          </a:xfrm>
          <a:prstGeom prst="rect">
            <a:avLst/>
          </a:prstGeom>
        </p:spPr>
      </p:pic>
    </p:spTree>
    <p:extLst>
      <p:ext uri="{BB962C8B-B14F-4D97-AF65-F5344CB8AC3E}">
        <p14:creationId xmlns:p14="http://schemas.microsoft.com/office/powerpoint/2010/main" val="3225887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967" y="542092"/>
            <a:ext cx="5174933" cy="646748"/>
          </a:xfrm>
          <a:prstGeom prst="rect">
            <a:avLst/>
          </a:prstGeom>
          <a:noFill/>
          <a:ln/>
        </p:spPr>
        <p:txBody>
          <a:bodyPr wrap="none" lIns="0" tIns="0" rIns="0" bIns="0" rtlCol="0" anchor="t"/>
          <a:lstStyle/>
          <a:p>
            <a:pPr marL="0" indent="0">
              <a:lnSpc>
                <a:spcPts val="5050"/>
              </a:lnSpc>
              <a:buNone/>
            </a:pPr>
            <a:r>
              <a:rPr lang="en-US" sz="4050" b="1" dirty="0">
                <a:solidFill>
                  <a:srgbClr val="000000"/>
                </a:solidFill>
                <a:latin typeface="Petrona Bold" pitchFamily="34" charset="0"/>
                <a:ea typeface="Petrona Bold" pitchFamily="34" charset="-122"/>
                <a:cs typeface="Petrona Bold" pitchFamily="34" charset="-120"/>
              </a:rPr>
              <a:t>Methodology</a:t>
            </a:r>
            <a:endParaRPr lang="en-US" sz="4050" dirty="0"/>
          </a:p>
        </p:txBody>
      </p:sp>
      <p:sp>
        <p:nvSpPr>
          <p:cNvPr id="3" name="Shape 1"/>
          <p:cNvSpPr/>
          <p:nvPr/>
        </p:nvSpPr>
        <p:spPr>
          <a:xfrm>
            <a:off x="974169" y="1484471"/>
            <a:ext cx="22860" cy="6204585"/>
          </a:xfrm>
          <a:prstGeom prst="roundRect">
            <a:avLst>
              <a:gd name="adj" fmla="val 362201"/>
            </a:avLst>
          </a:prstGeom>
          <a:solidFill>
            <a:srgbClr val="B2D4E5"/>
          </a:solidFill>
          <a:ln/>
        </p:spPr>
      </p:sp>
      <p:sp>
        <p:nvSpPr>
          <p:cNvPr id="4" name="Shape 2"/>
          <p:cNvSpPr/>
          <p:nvPr/>
        </p:nvSpPr>
        <p:spPr>
          <a:xfrm>
            <a:off x="1184493" y="1916430"/>
            <a:ext cx="689967" cy="22860"/>
          </a:xfrm>
          <a:prstGeom prst="roundRect">
            <a:avLst>
              <a:gd name="adj" fmla="val 362201"/>
            </a:avLst>
          </a:prstGeom>
          <a:solidFill>
            <a:srgbClr val="B2D4E5"/>
          </a:solidFill>
          <a:ln/>
        </p:spPr>
      </p:sp>
      <p:sp>
        <p:nvSpPr>
          <p:cNvPr id="5" name="Shape 3"/>
          <p:cNvSpPr/>
          <p:nvPr/>
        </p:nvSpPr>
        <p:spPr>
          <a:xfrm>
            <a:off x="763845" y="1706166"/>
            <a:ext cx="443508" cy="443508"/>
          </a:xfrm>
          <a:prstGeom prst="roundRect">
            <a:avLst>
              <a:gd name="adj" fmla="val 18669"/>
            </a:avLst>
          </a:prstGeom>
          <a:solidFill>
            <a:srgbClr val="CCEEFF"/>
          </a:solidFill>
          <a:ln w="7620">
            <a:solidFill>
              <a:srgbClr val="B2D4E5"/>
            </a:solidFill>
            <a:prstDash val="solid"/>
          </a:ln>
        </p:spPr>
      </p:sp>
      <p:sp>
        <p:nvSpPr>
          <p:cNvPr id="6" name="Text 4"/>
          <p:cNvSpPr/>
          <p:nvPr/>
        </p:nvSpPr>
        <p:spPr>
          <a:xfrm>
            <a:off x="919103" y="1772603"/>
            <a:ext cx="132874"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1</a:t>
            </a:r>
            <a:endParaRPr lang="en-US" sz="2400" dirty="0"/>
          </a:p>
        </p:txBody>
      </p:sp>
      <p:sp>
        <p:nvSpPr>
          <p:cNvPr id="7" name="Text 5"/>
          <p:cNvSpPr/>
          <p:nvPr/>
        </p:nvSpPr>
        <p:spPr>
          <a:xfrm>
            <a:off x="2069783" y="1681520"/>
            <a:ext cx="2697599"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Power On Raspberry Pi</a:t>
            </a:r>
            <a:endParaRPr lang="en-US" sz="2000" dirty="0"/>
          </a:p>
        </p:txBody>
      </p:sp>
      <p:sp>
        <p:nvSpPr>
          <p:cNvPr id="8" name="Shape 6"/>
          <p:cNvSpPr/>
          <p:nvPr/>
        </p:nvSpPr>
        <p:spPr>
          <a:xfrm>
            <a:off x="1184493" y="2830949"/>
            <a:ext cx="689967" cy="22860"/>
          </a:xfrm>
          <a:prstGeom prst="roundRect">
            <a:avLst>
              <a:gd name="adj" fmla="val 362201"/>
            </a:avLst>
          </a:prstGeom>
          <a:solidFill>
            <a:srgbClr val="B2D4E5"/>
          </a:solidFill>
          <a:ln/>
        </p:spPr>
      </p:sp>
      <p:sp>
        <p:nvSpPr>
          <p:cNvPr id="9" name="Shape 7"/>
          <p:cNvSpPr/>
          <p:nvPr/>
        </p:nvSpPr>
        <p:spPr>
          <a:xfrm>
            <a:off x="763845" y="2620685"/>
            <a:ext cx="443508" cy="443508"/>
          </a:xfrm>
          <a:prstGeom prst="roundRect">
            <a:avLst>
              <a:gd name="adj" fmla="val 18669"/>
            </a:avLst>
          </a:prstGeom>
          <a:solidFill>
            <a:srgbClr val="CCEEFF"/>
          </a:solidFill>
          <a:ln w="7620">
            <a:solidFill>
              <a:srgbClr val="B2D4E5"/>
            </a:solidFill>
            <a:prstDash val="solid"/>
          </a:ln>
        </p:spPr>
      </p:sp>
      <p:sp>
        <p:nvSpPr>
          <p:cNvPr id="10" name="Text 8"/>
          <p:cNvSpPr/>
          <p:nvPr/>
        </p:nvSpPr>
        <p:spPr>
          <a:xfrm>
            <a:off x="897553" y="2687122"/>
            <a:ext cx="176093"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2</a:t>
            </a:r>
            <a:endParaRPr lang="en-US" sz="2400" dirty="0"/>
          </a:p>
        </p:txBody>
      </p:sp>
      <p:sp>
        <p:nvSpPr>
          <p:cNvPr id="11" name="Text 9"/>
          <p:cNvSpPr/>
          <p:nvPr/>
        </p:nvSpPr>
        <p:spPr>
          <a:xfrm>
            <a:off x="2069783" y="2596039"/>
            <a:ext cx="2587466"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Sensor Activation</a:t>
            </a:r>
            <a:endParaRPr lang="en-US" sz="2000" dirty="0"/>
          </a:p>
        </p:txBody>
      </p:sp>
      <p:sp>
        <p:nvSpPr>
          <p:cNvPr id="12" name="Shape 10"/>
          <p:cNvSpPr/>
          <p:nvPr/>
        </p:nvSpPr>
        <p:spPr>
          <a:xfrm>
            <a:off x="1184493" y="3745468"/>
            <a:ext cx="689967" cy="22860"/>
          </a:xfrm>
          <a:prstGeom prst="roundRect">
            <a:avLst>
              <a:gd name="adj" fmla="val 362201"/>
            </a:avLst>
          </a:prstGeom>
          <a:solidFill>
            <a:srgbClr val="B2D4E5"/>
          </a:solidFill>
          <a:ln/>
        </p:spPr>
      </p:sp>
      <p:sp>
        <p:nvSpPr>
          <p:cNvPr id="13" name="Shape 11"/>
          <p:cNvSpPr/>
          <p:nvPr/>
        </p:nvSpPr>
        <p:spPr>
          <a:xfrm>
            <a:off x="763845" y="3535204"/>
            <a:ext cx="443508" cy="443508"/>
          </a:xfrm>
          <a:prstGeom prst="roundRect">
            <a:avLst>
              <a:gd name="adj" fmla="val 18669"/>
            </a:avLst>
          </a:prstGeom>
          <a:solidFill>
            <a:srgbClr val="CCEEFF"/>
          </a:solidFill>
          <a:ln w="7620">
            <a:solidFill>
              <a:srgbClr val="B2D4E5"/>
            </a:solidFill>
            <a:prstDash val="solid"/>
          </a:ln>
        </p:spPr>
      </p:sp>
      <p:sp>
        <p:nvSpPr>
          <p:cNvPr id="14" name="Text 12"/>
          <p:cNvSpPr/>
          <p:nvPr/>
        </p:nvSpPr>
        <p:spPr>
          <a:xfrm>
            <a:off x="897672" y="3601641"/>
            <a:ext cx="175736"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3</a:t>
            </a:r>
            <a:endParaRPr lang="en-US" sz="2400" dirty="0"/>
          </a:p>
        </p:txBody>
      </p:sp>
      <p:sp>
        <p:nvSpPr>
          <p:cNvPr id="15" name="Text 13"/>
          <p:cNvSpPr/>
          <p:nvPr/>
        </p:nvSpPr>
        <p:spPr>
          <a:xfrm>
            <a:off x="2069783" y="3510558"/>
            <a:ext cx="2587466"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Trigger Camera</a:t>
            </a:r>
            <a:endParaRPr lang="en-US" sz="2000" dirty="0"/>
          </a:p>
        </p:txBody>
      </p:sp>
      <p:sp>
        <p:nvSpPr>
          <p:cNvPr id="16" name="Shape 14"/>
          <p:cNvSpPr/>
          <p:nvPr/>
        </p:nvSpPr>
        <p:spPr>
          <a:xfrm>
            <a:off x="1184493" y="4659987"/>
            <a:ext cx="689967" cy="22860"/>
          </a:xfrm>
          <a:prstGeom prst="roundRect">
            <a:avLst>
              <a:gd name="adj" fmla="val 362201"/>
            </a:avLst>
          </a:prstGeom>
          <a:solidFill>
            <a:srgbClr val="B2D4E5"/>
          </a:solidFill>
          <a:ln/>
        </p:spPr>
      </p:sp>
      <p:sp>
        <p:nvSpPr>
          <p:cNvPr id="17" name="Shape 15"/>
          <p:cNvSpPr/>
          <p:nvPr/>
        </p:nvSpPr>
        <p:spPr>
          <a:xfrm>
            <a:off x="763845" y="4449723"/>
            <a:ext cx="443508" cy="443508"/>
          </a:xfrm>
          <a:prstGeom prst="roundRect">
            <a:avLst>
              <a:gd name="adj" fmla="val 18669"/>
            </a:avLst>
          </a:prstGeom>
          <a:solidFill>
            <a:srgbClr val="CCEEFF"/>
          </a:solidFill>
          <a:ln w="7620">
            <a:solidFill>
              <a:srgbClr val="B2D4E5"/>
            </a:solidFill>
            <a:prstDash val="solid"/>
          </a:ln>
        </p:spPr>
      </p:sp>
      <p:sp>
        <p:nvSpPr>
          <p:cNvPr id="18" name="Text 16"/>
          <p:cNvSpPr/>
          <p:nvPr/>
        </p:nvSpPr>
        <p:spPr>
          <a:xfrm>
            <a:off x="901839" y="4516160"/>
            <a:ext cx="167402"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4</a:t>
            </a:r>
            <a:endParaRPr lang="en-US" sz="2400" dirty="0"/>
          </a:p>
        </p:txBody>
      </p:sp>
      <p:sp>
        <p:nvSpPr>
          <p:cNvPr id="19" name="Text 17"/>
          <p:cNvSpPr/>
          <p:nvPr/>
        </p:nvSpPr>
        <p:spPr>
          <a:xfrm>
            <a:off x="2069783" y="4425077"/>
            <a:ext cx="2587466"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Capture Image</a:t>
            </a:r>
            <a:endParaRPr lang="en-US" sz="2000" dirty="0"/>
          </a:p>
        </p:txBody>
      </p:sp>
      <p:sp>
        <p:nvSpPr>
          <p:cNvPr id="20" name="Shape 18"/>
          <p:cNvSpPr/>
          <p:nvPr/>
        </p:nvSpPr>
        <p:spPr>
          <a:xfrm>
            <a:off x="1184493" y="5574506"/>
            <a:ext cx="689967" cy="22860"/>
          </a:xfrm>
          <a:prstGeom prst="roundRect">
            <a:avLst>
              <a:gd name="adj" fmla="val 362201"/>
            </a:avLst>
          </a:prstGeom>
          <a:solidFill>
            <a:srgbClr val="B2D4E5"/>
          </a:solidFill>
          <a:ln/>
        </p:spPr>
      </p:sp>
      <p:sp>
        <p:nvSpPr>
          <p:cNvPr id="21" name="Shape 19"/>
          <p:cNvSpPr/>
          <p:nvPr/>
        </p:nvSpPr>
        <p:spPr>
          <a:xfrm>
            <a:off x="763845" y="5364242"/>
            <a:ext cx="443508" cy="443508"/>
          </a:xfrm>
          <a:prstGeom prst="roundRect">
            <a:avLst>
              <a:gd name="adj" fmla="val 18669"/>
            </a:avLst>
          </a:prstGeom>
          <a:solidFill>
            <a:srgbClr val="CCEEFF"/>
          </a:solidFill>
          <a:ln w="7620">
            <a:solidFill>
              <a:srgbClr val="B2D4E5"/>
            </a:solidFill>
            <a:prstDash val="solid"/>
          </a:ln>
        </p:spPr>
      </p:sp>
      <p:sp>
        <p:nvSpPr>
          <p:cNvPr id="22" name="Text 20"/>
          <p:cNvSpPr/>
          <p:nvPr/>
        </p:nvSpPr>
        <p:spPr>
          <a:xfrm>
            <a:off x="897434" y="5430679"/>
            <a:ext cx="176332"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5</a:t>
            </a:r>
            <a:endParaRPr lang="en-US" sz="2400" dirty="0"/>
          </a:p>
        </p:txBody>
      </p:sp>
      <p:sp>
        <p:nvSpPr>
          <p:cNvPr id="23" name="Text 21"/>
          <p:cNvSpPr/>
          <p:nvPr/>
        </p:nvSpPr>
        <p:spPr>
          <a:xfrm>
            <a:off x="2069783" y="5339596"/>
            <a:ext cx="4955619"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Store on SD Card</a:t>
            </a:r>
            <a:endParaRPr lang="en-US" sz="2000" dirty="0"/>
          </a:p>
        </p:txBody>
      </p:sp>
      <p:sp>
        <p:nvSpPr>
          <p:cNvPr id="24" name="Shape 22"/>
          <p:cNvSpPr/>
          <p:nvPr/>
        </p:nvSpPr>
        <p:spPr>
          <a:xfrm>
            <a:off x="1184493" y="6489025"/>
            <a:ext cx="689967" cy="22860"/>
          </a:xfrm>
          <a:prstGeom prst="roundRect">
            <a:avLst>
              <a:gd name="adj" fmla="val 362201"/>
            </a:avLst>
          </a:prstGeom>
          <a:solidFill>
            <a:srgbClr val="B2D4E5"/>
          </a:solidFill>
          <a:ln/>
        </p:spPr>
      </p:sp>
      <p:sp>
        <p:nvSpPr>
          <p:cNvPr id="25" name="Shape 23"/>
          <p:cNvSpPr/>
          <p:nvPr/>
        </p:nvSpPr>
        <p:spPr>
          <a:xfrm>
            <a:off x="763845" y="6278761"/>
            <a:ext cx="443508" cy="443508"/>
          </a:xfrm>
          <a:prstGeom prst="roundRect">
            <a:avLst>
              <a:gd name="adj" fmla="val 18669"/>
            </a:avLst>
          </a:prstGeom>
          <a:solidFill>
            <a:srgbClr val="CCEEFF"/>
          </a:solidFill>
          <a:ln w="7620">
            <a:solidFill>
              <a:srgbClr val="B2D4E5"/>
            </a:solidFill>
            <a:prstDash val="solid"/>
          </a:ln>
        </p:spPr>
      </p:sp>
      <p:sp>
        <p:nvSpPr>
          <p:cNvPr id="26" name="Text 24"/>
          <p:cNvSpPr/>
          <p:nvPr/>
        </p:nvSpPr>
        <p:spPr>
          <a:xfrm>
            <a:off x="891480" y="6345198"/>
            <a:ext cx="188119"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6</a:t>
            </a:r>
            <a:endParaRPr lang="en-US" sz="2400" dirty="0"/>
          </a:p>
        </p:txBody>
      </p:sp>
      <p:sp>
        <p:nvSpPr>
          <p:cNvPr id="27" name="Text 25"/>
          <p:cNvSpPr/>
          <p:nvPr/>
        </p:nvSpPr>
        <p:spPr>
          <a:xfrm>
            <a:off x="2069783" y="6254115"/>
            <a:ext cx="5216366"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Image processing and Animal Identification</a:t>
            </a:r>
            <a:endParaRPr lang="en-US" sz="2000" dirty="0"/>
          </a:p>
        </p:txBody>
      </p:sp>
      <p:sp>
        <p:nvSpPr>
          <p:cNvPr id="28" name="Shape 26"/>
          <p:cNvSpPr/>
          <p:nvPr/>
        </p:nvSpPr>
        <p:spPr>
          <a:xfrm>
            <a:off x="1184493" y="7403544"/>
            <a:ext cx="689967" cy="22860"/>
          </a:xfrm>
          <a:prstGeom prst="roundRect">
            <a:avLst>
              <a:gd name="adj" fmla="val 362201"/>
            </a:avLst>
          </a:prstGeom>
          <a:solidFill>
            <a:srgbClr val="B2D4E5"/>
          </a:solidFill>
          <a:ln/>
        </p:spPr>
      </p:sp>
      <p:sp>
        <p:nvSpPr>
          <p:cNvPr id="29" name="Shape 27"/>
          <p:cNvSpPr/>
          <p:nvPr/>
        </p:nvSpPr>
        <p:spPr>
          <a:xfrm>
            <a:off x="763845" y="7193280"/>
            <a:ext cx="443508" cy="443508"/>
          </a:xfrm>
          <a:prstGeom prst="roundRect">
            <a:avLst>
              <a:gd name="adj" fmla="val 18669"/>
            </a:avLst>
          </a:prstGeom>
          <a:solidFill>
            <a:srgbClr val="CCEEFF"/>
          </a:solidFill>
          <a:ln w="7620">
            <a:solidFill>
              <a:srgbClr val="B2D4E5"/>
            </a:solidFill>
            <a:prstDash val="solid"/>
          </a:ln>
        </p:spPr>
      </p:sp>
      <p:sp>
        <p:nvSpPr>
          <p:cNvPr id="30" name="Text 28"/>
          <p:cNvSpPr/>
          <p:nvPr/>
        </p:nvSpPr>
        <p:spPr>
          <a:xfrm>
            <a:off x="908506" y="7259717"/>
            <a:ext cx="154067" cy="310515"/>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7</a:t>
            </a:r>
            <a:endParaRPr lang="en-US" sz="2400" dirty="0"/>
          </a:p>
        </p:txBody>
      </p:sp>
      <p:sp>
        <p:nvSpPr>
          <p:cNvPr id="31" name="Text 29"/>
          <p:cNvSpPr/>
          <p:nvPr/>
        </p:nvSpPr>
        <p:spPr>
          <a:xfrm>
            <a:off x="2069783" y="7168634"/>
            <a:ext cx="2587466" cy="323374"/>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Send alert via SMS </a:t>
            </a:r>
            <a:endParaRPr lang="en-US" sz="2000" dirty="0"/>
          </a:p>
        </p:txBody>
      </p:sp>
      <p:sp>
        <p:nvSpPr>
          <p:cNvPr id="32" name="Rectangle 31">
            <a:extLst>
              <a:ext uri="{FF2B5EF4-FFF2-40B4-BE49-F238E27FC236}">
                <a16:creationId xmlns:a16="http://schemas.microsoft.com/office/drawing/2014/main" id="{C7029201-5003-C7E8-802A-DD03AF554395}"/>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0A190359-4F64-E3D1-AB21-FCB5266DE167}"/>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36" name="Picture 35">
            <a:extLst>
              <a:ext uri="{FF2B5EF4-FFF2-40B4-BE49-F238E27FC236}">
                <a16:creationId xmlns:a16="http://schemas.microsoft.com/office/drawing/2014/main" id="{6F4F7418-6D0F-E039-7483-E0C32A31871F}"/>
              </a:ext>
            </a:extLst>
          </p:cNvPr>
          <p:cNvPicPr>
            <a:picLocks noChangeAspect="1"/>
          </p:cNvPicPr>
          <p:nvPr/>
        </p:nvPicPr>
        <p:blipFill>
          <a:blip r:embed="rId3"/>
          <a:stretch>
            <a:fillRect/>
          </a:stretch>
        </p:blipFill>
        <p:spPr>
          <a:xfrm>
            <a:off x="7710334" y="1927021"/>
            <a:ext cx="6563337" cy="43755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DD7B6-9ECF-D39C-4C99-334BBE44994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B281B6-C01A-6348-5D85-832876E11E4B}"/>
              </a:ext>
            </a:extLst>
          </p:cNvPr>
          <p:cNvSpPr/>
          <p:nvPr/>
        </p:nvSpPr>
        <p:spPr>
          <a:xfrm>
            <a:off x="793790" y="803375"/>
            <a:ext cx="5993011"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rPr>
              <a:t>Code</a:t>
            </a:r>
            <a:endParaRPr lang="en-US" sz="4650" dirty="0"/>
          </a:p>
        </p:txBody>
      </p:sp>
      <p:sp>
        <p:nvSpPr>
          <p:cNvPr id="10" name="Rectangle 9">
            <a:extLst>
              <a:ext uri="{FF2B5EF4-FFF2-40B4-BE49-F238E27FC236}">
                <a16:creationId xmlns:a16="http://schemas.microsoft.com/office/drawing/2014/main" id="{9728E00F-EC4C-E230-7F5A-2FE2CCC57BBB}"/>
              </a:ext>
            </a:extLst>
          </p:cNvPr>
          <p:cNvSpPr/>
          <p:nvPr/>
        </p:nvSpPr>
        <p:spPr>
          <a:xfrm>
            <a:off x="12885747" y="7792034"/>
            <a:ext cx="1621237" cy="3197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2B8CF38E-AF82-A55D-B84D-8030C2D12878}"/>
              </a:ext>
            </a:extLst>
          </p:cNvPr>
          <p:cNvSpPr/>
          <p:nvPr/>
        </p:nvSpPr>
        <p:spPr>
          <a:xfrm>
            <a:off x="12885746" y="7792034"/>
            <a:ext cx="1621237" cy="31976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AFE6B40A-82B8-2B43-2D16-DC5CC6497D4E}"/>
              </a:ext>
            </a:extLst>
          </p:cNvPr>
          <p:cNvSpPr txBox="1"/>
          <p:nvPr/>
        </p:nvSpPr>
        <p:spPr>
          <a:xfrm>
            <a:off x="8465212" y="2855394"/>
            <a:ext cx="5516951" cy="1200329"/>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We import computer vision (OpenCV), </a:t>
            </a:r>
          </a:p>
          <a:p>
            <a:r>
              <a:rPr lang="en-GB" dirty="0">
                <a:latin typeface="Cambria" panose="02040503050406030204" pitchFamily="18" charset="0"/>
                <a:ea typeface="Cambria" panose="02040503050406030204" pitchFamily="18" charset="0"/>
              </a:rPr>
              <a:t>machine learning (</a:t>
            </a:r>
            <a:r>
              <a:rPr lang="en-GB" dirty="0" err="1">
                <a:latin typeface="Cambria" panose="02040503050406030204" pitchFamily="18" charset="0"/>
                <a:ea typeface="Cambria" panose="02040503050406030204" pitchFamily="18" charset="0"/>
              </a:rPr>
              <a:t>PyTorch</a:t>
            </a:r>
            <a:r>
              <a:rPr lang="en-GB" dirty="0">
                <a:latin typeface="Cambria" panose="02040503050406030204" pitchFamily="18" charset="0"/>
                <a:ea typeface="Cambria" panose="02040503050406030204" pitchFamily="18" charset="0"/>
              </a:rPr>
              <a:t>), and Twilio for SMS alerts. </a:t>
            </a:r>
          </a:p>
          <a:p>
            <a:r>
              <a:rPr lang="en-GB" dirty="0">
                <a:latin typeface="Cambria" panose="02040503050406030204" pitchFamily="18" charset="0"/>
                <a:ea typeface="Cambria" panose="02040503050406030204" pitchFamily="18" charset="0"/>
              </a:rPr>
              <a:t>Then, we load the YOLOv5 model to detect objects in real time.</a:t>
            </a:r>
          </a:p>
        </p:txBody>
      </p:sp>
      <p:sp>
        <p:nvSpPr>
          <p:cNvPr id="15" name="TextBox 14">
            <a:extLst>
              <a:ext uri="{FF2B5EF4-FFF2-40B4-BE49-F238E27FC236}">
                <a16:creationId xmlns:a16="http://schemas.microsoft.com/office/drawing/2014/main" id="{79939D29-DF3F-A8D2-E42D-61B2D32D7384}"/>
              </a:ext>
            </a:extLst>
          </p:cNvPr>
          <p:cNvSpPr txBox="1"/>
          <p:nvPr/>
        </p:nvSpPr>
        <p:spPr>
          <a:xfrm>
            <a:off x="8465211" y="5818058"/>
            <a:ext cx="5516951" cy="646331"/>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This list defines the animals we care about. If YOLO detects any of these, we trigger an alert</a:t>
            </a:r>
            <a:r>
              <a:rPr lang="en-GB" dirty="0">
                <a:latin typeface="Bellota" panose="02010503040000020004" pitchFamily="50" charset="0"/>
                <a:ea typeface="Bellota" panose="02010503040000020004" pitchFamily="50" charset="0"/>
              </a:rPr>
              <a:t>.</a:t>
            </a:r>
            <a:endParaRPr lang="en-IN" dirty="0">
              <a:latin typeface="Bellota" panose="02010503040000020004" pitchFamily="50" charset="0"/>
              <a:ea typeface="Bellota" panose="02010503040000020004" pitchFamily="50" charset="0"/>
            </a:endParaRPr>
          </a:p>
        </p:txBody>
      </p:sp>
      <p:sp>
        <p:nvSpPr>
          <p:cNvPr id="16" name="TextBox 15">
            <a:extLst>
              <a:ext uri="{FF2B5EF4-FFF2-40B4-BE49-F238E27FC236}">
                <a16:creationId xmlns:a16="http://schemas.microsoft.com/office/drawing/2014/main" id="{20A46FF3-9E9E-5363-3CC3-B3AC7872685B}"/>
              </a:ext>
            </a:extLst>
          </p:cNvPr>
          <p:cNvSpPr txBox="1"/>
          <p:nvPr/>
        </p:nvSpPr>
        <p:spPr>
          <a:xfrm>
            <a:off x="720863" y="2021250"/>
            <a:ext cx="5651889" cy="461665"/>
          </a:xfrm>
          <a:prstGeom prst="rect">
            <a:avLst/>
          </a:prstGeom>
          <a:noFill/>
        </p:spPr>
        <p:txBody>
          <a:bodyPr wrap="square" rtlCol="0">
            <a:spAutoFit/>
          </a:bodyPr>
          <a:lstStyle/>
          <a:p>
            <a:r>
              <a:rPr lang="en-IN" sz="2400" b="1" dirty="0">
                <a:latin typeface="Petrona Bold"/>
              </a:rPr>
              <a:t>1. Import Libraries &amp; Initialize Model</a:t>
            </a:r>
          </a:p>
        </p:txBody>
      </p:sp>
      <p:sp>
        <p:nvSpPr>
          <p:cNvPr id="17" name="TextBox 16">
            <a:extLst>
              <a:ext uri="{FF2B5EF4-FFF2-40B4-BE49-F238E27FC236}">
                <a16:creationId xmlns:a16="http://schemas.microsoft.com/office/drawing/2014/main" id="{FB137B94-CA5E-3D4E-E25A-260E8A173F12}"/>
              </a:ext>
            </a:extLst>
          </p:cNvPr>
          <p:cNvSpPr txBox="1"/>
          <p:nvPr/>
        </p:nvSpPr>
        <p:spPr>
          <a:xfrm>
            <a:off x="671309" y="4779599"/>
            <a:ext cx="5651889" cy="461665"/>
          </a:xfrm>
          <a:prstGeom prst="rect">
            <a:avLst/>
          </a:prstGeom>
          <a:noFill/>
        </p:spPr>
        <p:txBody>
          <a:bodyPr wrap="square" rtlCol="0">
            <a:spAutoFit/>
          </a:bodyPr>
          <a:lstStyle/>
          <a:p>
            <a:r>
              <a:rPr lang="en-GB" sz="2400" b="1" dirty="0">
                <a:latin typeface="Petrona Bold"/>
              </a:rPr>
              <a:t>2. Define animal keywords</a:t>
            </a:r>
            <a:endParaRPr lang="en-IN" sz="2400" b="1" dirty="0">
              <a:latin typeface="Petrona Bold"/>
            </a:endParaRPr>
          </a:p>
        </p:txBody>
      </p:sp>
      <p:pic>
        <p:nvPicPr>
          <p:cNvPr id="21" name="Picture 20">
            <a:extLst>
              <a:ext uri="{FF2B5EF4-FFF2-40B4-BE49-F238E27FC236}">
                <a16:creationId xmlns:a16="http://schemas.microsoft.com/office/drawing/2014/main" id="{E730F4B3-B38B-3143-6BBE-57AD43BEFDA8}"/>
              </a:ext>
            </a:extLst>
          </p:cNvPr>
          <p:cNvPicPr>
            <a:picLocks noChangeAspect="1"/>
          </p:cNvPicPr>
          <p:nvPr/>
        </p:nvPicPr>
        <p:blipFill>
          <a:blip r:embed="rId3"/>
          <a:stretch>
            <a:fillRect/>
          </a:stretch>
        </p:blipFill>
        <p:spPr>
          <a:xfrm>
            <a:off x="720863" y="2855394"/>
            <a:ext cx="7000926" cy="1485911"/>
          </a:xfrm>
          <a:prstGeom prst="rect">
            <a:avLst/>
          </a:prstGeom>
        </p:spPr>
      </p:pic>
      <p:pic>
        <p:nvPicPr>
          <p:cNvPr id="23" name="Picture 22">
            <a:extLst>
              <a:ext uri="{FF2B5EF4-FFF2-40B4-BE49-F238E27FC236}">
                <a16:creationId xmlns:a16="http://schemas.microsoft.com/office/drawing/2014/main" id="{AD7AE531-5047-226A-9992-BD8DDF7C46DB}"/>
              </a:ext>
            </a:extLst>
          </p:cNvPr>
          <p:cNvPicPr>
            <a:picLocks noChangeAspect="1"/>
          </p:cNvPicPr>
          <p:nvPr/>
        </p:nvPicPr>
        <p:blipFill>
          <a:blip r:embed="rId4"/>
          <a:stretch>
            <a:fillRect/>
          </a:stretch>
        </p:blipFill>
        <p:spPr>
          <a:xfrm>
            <a:off x="720863" y="5679558"/>
            <a:ext cx="4352957" cy="1400185"/>
          </a:xfrm>
          <a:prstGeom prst="rect">
            <a:avLst/>
          </a:prstGeom>
        </p:spPr>
      </p:pic>
    </p:spTree>
    <p:extLst>
      <p:ext uri="{BB962C8B-B14F-4D97-AF65-F5344CB8AC3E}">
        <p14:creationId xmlns:p14="http://schemas.microsoft.com/office/powerpoint/2010/main" val="1299382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383</TotalTime>
  <Words>701</Words>
  <Application>Microsoft Office PowerPoint</Application>
  <PresentationFormat>Custom</PresentationFormat>
  <Paragraphs>101</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Source Serif Pro</vt:lpstr>
      <vt:lpstr>Wingdings 3</vt:lpstr>
      <vt:lpstr>Century Gothic</vt:lpstr>
      <vt:lpstr>Cambria</vt:lpstr>
      <vt:lpstr>Javanese Text</vt:lpstr>
      <vt:lpstr>Petrona Bold</vt:lpstr>
      <vt:lpstr>Bellota</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Sahitya Kushwaha</cp:lastModifiedBy>
  <cp:revision>8</cp:revision>
  <dcterms:created xsi:type="dcterms:W3CDTF">2025-02-11T17:22:56Z</dcterms:created>
  <dcterms:modified xsi:type="dcterms:W3CDTF">2025-05-30T14:24:38Z</dcterms:modified>
</cp:coreProperties>
</file>